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4" r:id="rId2"/>
    <p:sldId id="266" r:id="rId3"/>
    <p:sldId id="270" r:id="rId4"/>
    <p:sldId id="273" r:id="rId5"/>
    <p:sldId id="272" r:id="rId6"/>
    <p:sldId id="278" r:id="rId7"/>
    <p:sldId id="276" r:id="rId8"/>
    <p:sldId id="274" r:id="rId9"/>
    <p:sldId id="289" r:id="rId10"/>
    <p:sldId id="290" r:id="rId11"/>
    <p:sldId id="291" r:id="rId12"/>
    <p:sldId id="294" r:id="rId13"/>
    <p:sldId id="292" r:id="rId14"/>
    <p:sldId id="295" r:id="rId15"/>
    <p:sldId id="293" r:id="rId16"/>
    <p:sldId id="277" r:id="rId17"/>
    <p:sldId id="286" r:id="rId18"/>
    <p:sldId id="287" r:id="rId19"/>
    <p:sldId id="288"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00FF"/>
    <a:srgbClr val="FFFF66"/>
    <a:srgbClr val="0000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201" autoAdjust="0"/>
  </p:normalViewPr>
  <p:slideViewPr>
    <p:cSldViewPr>
      <p:cViewPr varScale="1">
        <p:scale>
          <a:sx n="40" d="100"/>
          <a:sy n="40" d="100"/>
        </p:scale>
        <p:origin x="-133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2150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06A06EED-C43C-4D04-9AFA-911FB4D0C9A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147DBA-64A8-44F5-AD5A-DF303FAA7AD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D25E34-055E-40C1-AB5A-5F5D46CB1D8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B11976-E98B-4107-9219-4780A596F99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8857FE-B22E-467B-A7BB-765D8404E9E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8596C5-EA0D-4D9B-A992-B60721EDA25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ED1758-D0AD-42E8-AA55-AC78FAB84AD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BD5AD4-8EDF-45DE-A837-70F62527850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1E8E998-AD7E-4998-B4F3-0F209A4D638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C877F8C-9E7B-4DB0-A426-E9F244A0E3B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CFC60D-D563-4932-97FF-584B3DA6D91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BA84B-499B-4B3B-910B-2AF0ED3F72B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23B1BAA8-D590-4C3D-B753-1699A4D6EE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9.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9.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9.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4953000"/>
            <a:ext cx="8991600" cy="1570038"/>
          </a:xfrm>
          <a:prstGeom prst="rect">
            <a:avLst/>
          </a:prstGeom>
          <a:noFill/>
          <a:ln w="9525">
            <a:solidFill>
              <a:srgbClr val="FF3300"/>
            </a:solidFill>
            <a:miter lim="800000"/>
            <a:headEnd/>
            <a:tailEnd/>
          </a:ln>
        </p:spPr>
        <p:txBody>
          <a:bodyPr>
            <a:spAutoFit/>
          </a:bodyPr>
          <a:lstStyle/>
          <a:p>
            <a:pPr algn="ctr" eaLnBrk="0" hangingPunct="0">
              <a:spcBef>
                <a:spcPct val="50000"/>
              </a:spcBef>
            </a:pPr>
            <a:r>
              <a:rPr lang="en-US" sz="4800" b="1">
                <a:solidFill>
                  <a:srgbClr val="FF3300"/>
                </a:solidFill>
              </a:rPr>
              <a:t>Luyện tập miêu tả cây cối</a:t>
            </a:r>
          </a:p>
          <a:p>
            <a:pPr algn="ctr" eaLnBrk="0" hangingPunct="0">
              <a:spcBef>
                <a:spcPct val="50000"/>
              </a:spcBef>
            </a:pPr>
            <a:endParaRPr lang="en-US" sz="3200" b="1" i="1">
              <a:solidFill>
                <a:srgbClr val="FF3300"/>
              </a:solidFill>
            </a:endParaRPr>
          </a:p>
        </p:txBody>
      </p:sp>
      <p:sp>
        <p:nvSpPr>
          <p:cNvPr id="2051" name="WordArt 4"/>
          <p:cNvSpPr>
            <a:spLocks noChangeArrowheads="1" noChangeShapeType="1" noTextEdit="1"/>
          </p:cNvSpPr>
          <p:nvPr/>
        </p:nvSpPr>
        <p:spPr bwMode="auto">
          <a:xfrm>
            <a:off x="1295400" y="3886200"/>
            <a:ext cx="6629400" cy="838200"/>
          </a:xfrm>
          <a:prstGeom prst="rect">
            <a:avLst/>
          </a:prstGeom>
        </p:spPr>
        <p:txBody>
          <a:bodyPr wrap="none" fromWordArt="1">
            <a:prstTxWarp prst="textPlain">
              <a:avLst>
                <a:gd name="adj" fmla="val 50000"/>
              </a:avLst>
            </a:prstTxWarp>
          </a:bodyPr>
          <a:lstStyle/>
          <a:p>
            <a:pPr algn="ctr"/>
            <a:r>
              <a:rPr lang="en-US" sz="3600" kern="10">
                <a:ln w="9525">
                  <a:solidFill>
                    <a:srgbClr val="FF33CC"/>
                  </a:solidFill>
                  <a:round/>
                  <a:headEnd/>
                  <a:tailEnd/>
                </a:ln>
                <a:solidFill>
                  <a:srgbClr val="0000FF"/>
                </a:solidFill>
                <a:effectLst>
                  <a:outerShdw dist="35921" dir="2700000" algn="ctr" rotWithShape="0">
                    <a:srgbClr val="C0C0C0">
                      <a:alpha val="79999"/>
                    </a:srgbClr>
                  </a:outerShdw>
                </a:effectLst>
                <a:latin typeface="Arial"/>
                <a:cs typeface="Arial"/>
              </a:rPr>
              <a:t>CHUYÊN ĐỀ MÔN TẬP LÀM VĂN 4 </a:t>
            </a:r>
          </a:p>
        </p:txBody>
      </p:sp>
      <p:pic>
        <p:nvPicPr>
          <p:cNvPr id="2052" name="Picture 5" descr="Books"/>
          <p:cNvPicPr>
            <a:picLocks noChangeAspect="1" noChangeArrowheads="1"/>
          </p:cNvPicPr>
          <p:nvPr/>
        </p:nvPicPr>
        <p:blipFill>
          <a:blip r:embed="rId2"/>
          <a:srcRect/>
          <a:stretch>
            <a:fillRect/>
          </a:stretch>
        </p:blipFill>
        <p:spPr bwMode="auto">
          <a:xfrm>
            <a:off x="2971800" y="1371600"/>
            <a:ext cx="3706813" cy="15557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ppt_x"/>
                                          </p:val>
                                        </p:tav>
                                        <p:tav tm="100000">
                                          <p:val>
                                            <p:strVal val="#ppt_x"/>
                                          </p:val>
                                        </p:tav>
                                      </p:tavLst>
                                    </p:anim>
                                    <p:anim calcmode="lin" valueType="num">
                                      <p:cBhvr additive="base">
                                        <p:cTn id="8" dur="500" fill="hold"/>
                                        <p:tgtEl>
                                          <p:spTgt spid="33794"/>
                                        </p:tgtEl>
                                        <p:attrNameLst>
                                          <p:attrName>ppt_y</p:attrName>
                                        </p:attrNameLst>
                                      </p:cBhvr>
                                      <p:tavLst>
                                        <p:tav tm="0">
                                          <p:val>
                                            <p:strVal val="1+#ppt_h/2"/>
                                          </p:val>
                                        </p:tav>
                                        <p:tav tm="100000">
                                          <p:val>
                                            <p:strVal val="#ppt_y"/>
                                          </p:val>
                                        </p:tav>
                                      </p:tavLst>
                                    </p:anim>
                                  </p:childTnLst>
                                </p:cTn>
                              </p:par>
                              <p:par>
                                <p:cTn id="9" presetID="22" presetClass="emph" presetSubtype="0" fill="hold" grpId="1" nodeType="withEffect">
                                  <p:stCondLst>
                                    <p:cond delay="0"/>
                                  </p:stCondLst>
                                  <p:childTnLst>
                                    <p:animClr clrSpc="hsl" dir="cw">
                                      <p:cBhvr override="childStyle">
                                        <p:cTn id="10" dur="1000" fill="hold"/>
                                        <p:tgtEl>
                                          <p:spTgt spid="33794"/>
                                        </p:tgtEl>
                                        <p:attrNameLst>
                                          <p:attrName>style.color</p:attrName>
                                        </p:attrNameLst>
                                      </p:cBhvr>
                                      <p:by>
                                        <p:hsl h="-7200000" s="0" l="0"/>
                                      </p:by>
                                    </p:animClr>
                                    <p:animClr clrSpc="hsl" dir="cw">
                                      <p:cBhvr>
                                        <p:cTn id="11" dur="1000" fill="hold"/>
                                        <p:tgtEl>
                                          <p:spTgt spid="33794"/>
                                        </p:tgtEl>
                                        <p:attrNameLst>
                                          <p:attrName>fillcolor</p:attrName>
                                        </p:attrNameLst>
                                      </p:cBhvr>
                                      <p:by>
                                        <p:hsl h="-7200000" s="0" l="0"/>
                                      </p:by>
                                    </p:animClr>
                                    <p:animClr clrSpc="hsl" dir="cw">
                                      <p:cBhvr>
                                        <p:cTn id="12" dur="1000" fill="hold"/>
                                        <p:tgtEl>
                                          <p:spTgt spid="33794"/>
                                        </p:tgtEl>
                                        <p:attrNameLst>
                                          <p:attrName>stroke.color</p:attrName>
                                        </p:attrNameLst>
                                      </p:cBhvr>
                                      <p:by>
                                        <p:hsl h="-7200000" s="0" l="0"/>
                                      </p:by>
                                    </p:animClr>
                                    <p:set>
                                      <p:cBhvr>
                                        <p:cTn id="13" dur="1000" fill="hold"/>
                                        <p:tgtEl>
                                          <p:spTgt spid="3379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3379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PHUONG%20VY"/>
          <p:cNvPicPr>
            <a:picLocks noChangeAspect="1" noChangeArrowheads="1"/>
          </p:cNvPicPr>
          <p:nvPr/>
        </p:nvPicPr>
        <p:blipFill>
          <a:blip r:embed="rId2"/>
          <a:srcRect/>
          <a:stretch>
            <a:fillRect/>
          </a:stretch>
        </p:blipFill>
        <p:spPr bwMode="auto">
          <a:xfrm>
            <a:off x="3276600" y="0"/>
            <a:ext cx="2971800" cy="3200400"/>
          </a:xfrm>
          <a:prstGeom prst="rect">
            <a:avLst/>
          </a:prstGeom>
          <a:noFill/>
          <a:ln w="9525">
            <a:noFill/>
            <a:miter lim="800000"/>
            <a:headEnd/>
            <a:tailEnd/>
          </a:ln>
        </p:spPr>
      </p:pic>
      <p:pic>
        <p:nvPicPr>
          <p:cNvPr id="11267" name="Picture 5" descr="A01 (3)"/>
          <p:cNvPicPr>
            <a:picLocks noChangeAspect="1" noChangeArrowheads="1"/>
          </p:cNvPicPr>
          <p:nvPr/>
        </p:nvPicPr>
        <p:blipFill>
          <a:blip r:embed="rId3" cstate="print"/>
          <a:srcRect/>
          <a:stretch>
            <a:fillRect/>
          </a:stretch>
        </p:blipFill>
        <p:spPr bwMode="auto">
          <a:xfrm>
            <a:off x="3200400" y="3429000"/>
            <a:ext cx="3124200" cy="3429000"/>
          </a:xfrm>
          <a:prstGeom prst="rect">
            <a:avLst/>
          </a:prstGeom>
          <a:noFill/>
          <a:ln w="9525">
            <a:noFill/>
            <a:miter lim="800000"/>
            <a:headEnd/>
            <a:tailEnd/>
          </a:ln>
        </p:spPr>
      </p:pic>
      <p:pic>
        <p:nvPicPr>
          <p:cNvPr id="11268" name="Picture 6" descr="Cay%20mit%20063"/>
          <p:cNvPicPr>
            <a:picLocks noChangeAspect="1" noChangeArrowheads="1"/>
          </p:cNvPicPr>
          <p:nvPr/>
        </p:nvPicPr>
        <p:blipFill>
          <a:blip r:embed="rId4"/>
          <a:srcRect/>
          <a:stretch>
            <a:fillRect/>
          </a:stretch>
        </p:blipFill>
        <p:spPr bwMode="auto">
          <a:xfrm>
            <a:off x="0" y="0"/>
            <a:ext cx="3124200" cy="3200400"/>
          </a:xfrm>
          <a:prstGeom prst="rect">
            <a:avLst/>
          </a:prstGeom>
          <a:noFill/>
          <a:ln w="9525">
            <a:noFill/>
            <a:miter lim="800000"/>
            <a:headEnd/>
            <a:tailEnd/>
          </a:ln>
        </p:spPr>
      </p:pic>
      <p:pic>
        <p:nvPicPr>
          <p:cNvPr id="11269" name="Picture 7" descr="ANd9GcRLbn_EIy5e_q6is87MJKwubQBaOz0dKxVRYq_8FZuy1A36Ylj4"/>
          <p:cNvPicPr>
            <a:picLocks noChangeAspect="1" noChangeArrowheads="1"/>
          </p:cNvPicPr>
          <p:nvPr/>
        </p:nvPicPr>
        <p:blipFill>
          <a:blip r:embed="rId5"/>
          <a:srcRect/>
          <a:stretch>
            <a:fillRect/>
          </a:stretch>
        </p:blipFill>
        <p:spPr bwMode="auto">
          <a:xfrm>
            <a:off x="0" y="3429000"/>
            <a:ext cx="3048000" cy="3429000"/>
          </a:xfrm>
          <a:prstGeom prst="rect">
            <a:avLst/>
          </a:prstGeom>
          <a:noFill/>
          <a:ln w="9525">
            <a:noFill/>
            <a:miter lim="800000"/>
            <a:headEnd/>
            <a:tailEnd/>
          </a:ln>
        </p:spPr>
      </p:pic>
      <p:pic>
        <p:nvPicPr>
          <p:cNvPr id="11270" name="Picture 8" descr="file"/>
          <p:cNvPicPr>
            <a:picLocks noChangeAspect="1" noChangeArrowheads="1"/>
          </p:cNvPicPr>
          <p:nvPr/>
        </p:nvPicPr>
        <p:blipFill>
          <a:blip r:embed="rId6"/>
          <a:srcRect/>
          <a:stretch>
            <a:fillRect/>
          </a:stretch>
        </p:blipFill>
        <p:spPr bwMode="auto">
          <a:xfrm>
            <a:off x="6400800" y="0"/>
            <a:ext cx="2743200" cy="3200400"/>
          </a:xfrm>
          <a:prstGeom prst="rect">
            <a:avLst/>
          </a:prstGeom>
          <a:noFill/>
          <a:ln w="9525">
            <a:noFill/>
            <a:miter lim="800000"/>
            <a:headEnd/>
            <a:tailEnd/>
          </a:ln>
        </p:spPr>
      </p:pic>
      <p:pic>
        <p:nvPicPr>
          <p:cNvPr id="11271" name="Picture 9" descr="Cay-dao-dep"/>
          <p:cNvPicPr>
            <a:picLocks noChangeAspect="1" noChangeArrowheads="1"/>
          </p:cNvPicPr>
          <p:nvPr/>
        </p:nvPicPr>
        <p:blipFill>
          <a:blip r:embed="rId7"/>
          <a:srcRect/>
          <a:stretch>
            <a:fillRect/>
          </a:stretch>
        </p:blipFill>
        <p:spPr bwMode="auto">
          <a:xfrm>
            <a:off x="6400800" y="3429000"/>
            <a:ext cx="27432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457200" y="2332038"/>
            <a:ext cx="8229600" cy="4525962"/>
          </a:xfrm>
        </p:spPr>
        <p:txBody>
          <a:bodyPr/>
          <a:lstStyle/>
          <a:p>
            <a:pPr eaLnBrk="1" hangingPunct="1"/>
            <a:r>
              <a:rPr lang="en-US" smtClean="0">
                <a:solidFill>
                  <a:srgbClr val="FF3300"/>
                </a:solidFill>
              </a:rPr>
              <a:t>Dựa vào dàn ý sơ lược:</a:t>
            </a:r>
          </a:p>
          <a:p>
            <a:pPr eaLnBrk="1" hangingPunct="1">
              <a:buFontTx/>
              <a:buChar char="-"/>
            </a:pPr>
            <a:r>
              <a:rPr lang="en-US" smtClean="0">
                <a:solidFill>
                  <a:srgbClr val="0000FF"/>
                </a:solidFill>
              </a:rPr>
              <a:t>Viết đoạn văn mở bài (3 phút)</a:t>
            </a:r>
          </a:p>
          <a:p>
            <a:pPr eaLnBrk="1" hangingPunct="1">
              <a:buFontTx/>
              <a:buChar char="-"/>
            </a:pPr>
            <a:r>
              <a:rPr lang="en-US" smtClean="0">
                <a:solidFill>
                  <a:srgbClr val="0000FF"/>
                </a:solidFill>
              </a:rPr>
              <a:t>Viết đoạn văn thân bài (8 phút)</a:t>
            </a:r>
          </a:p>
        </p:txBody>
      </p:sp>
      <p:sp>
        <p:nvSpPr>
          <p:cNvPr id="12291" name="Text Box 3"/>
          <p:cNvSpPr txBox="1">
            <a:spLocks noChangeArrowheads="1"/>
          </p:cNvSpPr>
          <p:nvPr/>
        </p:nvSpPr>
        <p:spPr bwMode="auto">
          <a:xfrm>
            <a:off x="685800" y="61913"/>
            <a:ext cx="7924800" cy="1801812"/>
          </a:xfrm>
          <a:prstGeom prst="rect">
            <a:avLst/>
          </a:prstGeom>
          <a:noFill/>
          <a:ln w="9525">
            <a:noFill/>
            <a:miter lim="800000"/>
            <a:headEnd/>
            <a:tailEnd/>
          </a:ln>
        </p:spPr>
        <p:txBody>
          <a:bodyPr>
            <a:spAutoFit/>
          </a:bodyPr>
          <a:lstStyle/>
          <a:p>
            <a:pPr algn="ctr">
              <a:spcBef>
                <a:spcPct val="50000"/>
              </a:spcBef>
            </a:pPr>
            <a:endParaRPr lang="en-US" sz="2800" b="1">
              <a:solidFill>
                <a:srgbClr val="0000FF"/>
              </a:solidFill>
            </a:endParaRPr>
          </a:p>
          <a:p>
            <a:pPr algn="ctr">
              <a:spcBef>
                <a:spcPct val="50000"/>
              </a:spcBef>
            </a:pPr>
            <a:r>
              <a:rPr lang="en-US" sz="2800" b="1" u="sng">
                <a:solidFill>
                  <a:srgbClr val="0000FF"/>
                </a:solidFill>
              </a:rPr>
              <a:t>Tập làm văn</a:t>
            </a:r>
          </a:p>
          <a:p>
            <a:pPr algn="ctr">
              <a:spcBef>
                <a:spcPct val="50000"/>
              </a:spcBef>
            </a:pPr>
            <a:endParaRPr lang="en-US" sz="2800" b="1" u="sng">
              <a:solidFill>
                <a:srgbClr val="0000FF"/>
              </a:solidFill>
            </a:endParaRPr>
          </a:p>
        </p:txBody>
      </p:sp>
      <p:sp>
        <p:nvSpPr>
          <p:cNvPr id="12292" name="Rectangle 4"/>
          <p:cNvSpPr>
            <a:spLocks noChangeArrowheads="1"/>
          </p:cNvSpPr>
          <p:nvPr/>
        </p:nvSpPr>
        <p:spPr bwMode="auto">
          <a:xfrm>
            <a:off x="2133600" y="1219200"/>
            <a:ext cx="5119688" cy="579438"/>
          </a:xfrm>
          <a:prstGeom prst="rect">
            <a:avLst/>
          </a:prstGeom>
          <a:noFill/>
          <a:ln w="9525">
            <a:noFill/>
            <a:miter lim="800000"/>
            <a:headEnd/>
            <a:tailEnd/>
          </a:ln>
        </p:spPr>
        <p:txBody>
          <a:bodyPr wrap="none">
            <a:spAutoFit/>
          </a:bodyPr>
          <a:lstStyle/>
          <a:p>
            <a:pPr>
              <a:spcBef>
                <a:spcPct val="50000"/>
              </a:spcBef>
            </a:pPr>
            <a:r>
              <a:rPr lang="en-US" sz="3200" b="1">
                <a:solidFill>
                  <a:srgbClr val="FF3300"/>
                </a:solidFill>
              </a:rPr>
              <a:t>Luyện tập miêu tả cây cối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010">
                                            <p:txEl>
                                              <p:pRg st="2" end="2"/>
                                            </p:txEl>
                                          </p:spTgt>
                                        </p:tgtEl>
                                        <p:attrNameLst>
                                          <p:attrName>style.visibility</p:attrName>
                                        </p:attrNameLst>
                                      </p:cBhvr>
                                      <p:to>
                                        <p:strVal val="visible"/>
                                      </p:to>
                                    </p:set>
                                    <p:animEffect transition="in" filter="blinds(horizontal)">
                                      <p:cBhvr>
                                        <p:cTn id="7" dur="500"/>
                                        <p:tgtEl>
                                          <p:spTgt spid="430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HUONG%20VY"/>
          <p:cNvPicPr>
            <a:picLocks noChangeAspect="1" noChangeArrowheads="1"/>
          </p:cNvPicPr>
          <p:nvPr/>
        </p:nvPicPr>
        <p:blipFill>
          <a:blip r:embed="rId2"/>
          <a:srcRect/>
          <a:stretch>
            <a:fillRect/>
          </a:stretch>
        </p:blipFill>
        <p:spPr bwMode="auto">
          <a:xfrm>
            <a:off x="3276600" y="0"/>
            <a:ext cx="2971800" cy="3200400"/>
          </a:xfrm>
          <a:prstGeom prst="rect">
            <a:avLst/>
          </a:prstGeom>
          <a:noFill/>
          <a:ln w="9525">
            <a:noFill/>
            <a:miter lim="800000"/>
            <a:headEnd/>
            <a:tailEnd/>
          </a:ln>
        </p:spPr>
      </p:pic>
      <p:pic>
        <p:nvPicPr>
          <p:cNvPr id="13315" name="Picture 3" descr="A01 (3)"/>
          <p:cNvPicPr>
            <a:picLocks noChangeAspect="1" noChangeArrowheads="1"/>
          </p:cNvPicPr>
          <p:nvPr/>
        </p:nvPicPr>
        <p:blipFill>
          <a:blip r:embed="rId3" cstate="print"/>
          <a:srcRect/>
          <a:stretch>
            <a:fillRect/>
          </a:stretch>
        </p:blipFill>
        <p:spPr bwMode="auto">
          <a:xfrm>
            <a:off x="3200400" y="3429000"/>
            <a:ext cx="3124200" cy="3429000"/>
          </a:xfrm>
          <a:prstGeom prst="rect">
            <a:avLst/>
          </a:prstGeom>
          <a:noFill/>
          <a:ln w="9525">
            <a:noFill/>
            <a:miter lim="800000"/>
            <a:headEnd/>
            <a:tailEnd/>
          </a:ln>
        </p:spPr>
      </p:pic>
      <p:pic>
        <p:nvPicPr>
          <p:cNvPr id="13316" name="Picture 4" descr="Cay%20mit%20063"/>
          <p:cNvPicPr>
            <a:picLocks noChangeAspect="1" noChangeArrowheads="1"/>
          </p:cNvPicPr>
          <p:nvPr/>
        </p:nvPicPr>
        <p:blipFill>
          <a:blip r:embed="rId4"/>
          <a:srcRect/>
          <a:stretch>
            <a:fillRect/>
          </a:stretch>
        </p:blipFill>
        <p:spPr bwMode="auto">
          <a:xfrm>
            <a:off x="0" y="0"/>
            <a:ext cx="3124200" cy="3200400"/>
          </a:xfrm>
          <a:prstGeom prst="rect">
            <a:avLst/>
          </a:prstGeom>
          <a:noFill/>
          <a:ln w="9525">
            <a:noFill/>
            <a:miter lim="800000"/>
            <a:headEnd/>
            <a:tailEnd/>
          </a:ln>
        </p:spPr>
      </p:pic>
      <p:pic>
        <p:nvPicPr>
          <p:cNvPr id="13317" name="Picture 5" descr="ANd9GcRLbn_EIy5e_q6is87MJKwubQBaOz0dKxVRYq_8FZuy1A36Ylj4"/>
          <p:cNvPicPr>
            <a:picLocks noChangeAspect="1" noChangeArrowheads="1"/>
          </p:cNvPicPr>
          <p:nvPr/>
        </p:nvPicPr>
        <p:blipFill>
          <a:blip r:embed="rId5"/>
          <a:srcRect/>
          <a:stretch>
            <a:fillRect/>
          </a:stretch>
        </p:blipFill>
        <p:spPr bwMode="auto">
          <a:xfrm>
            <a:off x="0" y="3429000"/>
            <a:ext cx="3048000" cy="3429000"/>
          </a:xfrm>
          <a:prstGeom prst="rect">
            <a:avLst/>
          </a:prstGeom>
          <a:noFill/>
          <a:ln w="9525">
            <a:noFill/>
            <a:miter lim="800000"/>
            <a:headEnd/>
            <a:tailEnd/>
          </a:ln>
        </p:spPr>
      </p:pic>
      <p:pic>
        <p:nvPicPr>
          <p:cNvPr id="13318" name="Picture 6" descr="file"/>
          <p:cNvPicPr>
            <a:picLocks noChangeAspect="1" noChangeArrowheads="1"/>
          </p:cNvPicPr>
          <p:nvPr/>
        </p:nvPicPr>
        <p:blipFill>
          <a:blip r:embed="rId6"/>
          <a:srcRect/>
          <a:stretch>
            <a:fillRect/>
          </a:stretch>
        </p:blipFill>
        <p:spPr bwMode="auto">
          <a:xfrm>
            <a:off x="6400800" y="0"/>
            <a:ext cx="2743200" cy="3200400"/>
          </a:xfrm>
          <a:prstGeom prst="rect">
            <a:avLst/>
          </a:prstGeom>
          <a:noFill/>
          <a:ln w="9525">
            <a:noFill/>
            <a:miter lim="800000"/>
            <a:headEnd/>
            <a:tailEnd/>
          </a:ln>
        </p:spPr>
      </p:pic>
      <p:pic>
        <p:nvPicPr>
          <p:cNvPr id="13319" name="Picture 7" descr="Cay-dao-dep"/>
          <p:cNvPicPr>
            <a:picLocks noChangeAspect="1" noChangeArrowheads="1"/>
          </p:cNvPicPr>
          <p:nvPr/>
        </p:nvPicPr>
        <p:blipFill>
          <a:blip r:embed="rId7"/>
          <a:srcRect/>
          <a:stretch>
            <a:fillRect/>
          </a:stretch>
        </p:blipFill>
        <p:spPr bwMode="auto">
          <a:xfrm>
            <a:off x="6400800" y="3429000"/>
            <a:ext cx="27432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457200" y="2332038"/>
            <a:ext cx="8229600" cy="4525962"/>
          </a:xfrm>
        </p:spPr>
        <p:txBody>
          <a:bodyPr/>
          <a:lstStyle/>
          <a:p>
            <a:pPr eaLnBrk="1" hangingPunct="1"/>
            <a:r>
              <a:rPr lang="en-US" smtClean="0">
                <a:solidFill>
                  <a:srgbClr val="FF3300"/>
                </a:solidFill>
              </a:rPr>
              <a:t>Dựa vào dàn ý sơ lược:</a:t>
            </a:r>
          </a:p>
          <a:p>
            <a:pPr eaLnBrk="1" hangingPunct="1">
              <a:buFontTx/>
              <a:buChar char="-"/>
            </a:pPr>
            <a:r>
              <a:rPr lang="en-US" smtClean="0">
                <a:solidFill>
                  <a:srgbClr val="0000FF"/>
                </a:solidFill>
              </a:rPr>
              <a:t>Viết đoạn văn mở bài (3 phút)</a:t>
            </a:r>
          </a:p>
          <a:p>
            <a:pPr eaLnBrk="1" hangingPunct="1">
              <a:buFontTx/>
              <a:buChar char="-"/>
            </a:pPr>
            <a:r>
              <a:rPr lang="en-US" smtClean="0">
                <a:solidFill>
                  <a:srgbClr val="0000FF"/>
                </a:solidFill>
              </a:rPr>
              <a:t>Viết đoạn văn thân bài (8 phút)</a:t>
            </a:r>
          </a:p>
          <a:p>
            <a:pPr eaLnBrk="1" hangingPunct="1">
              <a:buFontTx/>
              <a:buChar char="-"/>
            </a:pPr>
            <a:r>
              <a:rPr lang="en-US" smtClean="0">
                <a:solidFill>
                  <a:srgbClr val="0000FF"/>
                </a:solidFill>
              </a:rPr>
              <a:t>Viết đoạn văn kết bài (3 phút)</a:t>
            </a:r>
            <a:endParaRPr lang="en-US" smtClean="0"/>
          </a:p>
        </p:txBody>
      </p:sp>
      <p:sp>
        <p:nvSpPr>
          <p:cNvPr id="14339" name="Text Box 3"/>
          <p:cNvSpPr txBox="1">
            <a:spLocks noChangeArrowheads="1"/>
          </p:cNvSpPr>
          <p:nvPr/>
        </p:nvSpPr>
        <p:spPr bwMode="auto">
          <a:xfrm>
            <a:off x="685800" y="61913"/>
            <a:ext cx="7924800" cy="1801812"/>
          </a:xfrm>
          <a:prstGeom prst="rect">
            <a:avLst/>
          </a:prstGeom>
          <a:noFill/>
          <a:ln w="9525">
            <a:noFill/>
            <a:miter lim="800000"/>
            <a:headEnd/>
            <a:tailEnd/>
          </a:ln>
        </p:spPr>
        <p:txBody>
          <a:bodyPr>
            <a:spAutoFit/>
          </a:bodyPr>
          <a:lstStyle/>
          <a:p>
            <a:pPr algn="ctr">
              <a:spcBef>
                <a:spcPct val="50000"/>
              </a:spcBef>
            </a:pPr>
            <a:endParaRPr lang="en-US" sz="2800" b="1">
              <a:solidFill>
                <a:srgbClr val="0000FF"/>
              </a:solidFill>
            </a:endParaRPr>
          </a:p>
          <a:p>
            <a:pPr algn="ctr">
              <a:spcBef>
                <a:spcPct val="50000"/>
              </a:spcBef>
            </a:pPr>
            <a:r>
              <a:rPr lang="en-US" sz="2800" b="1" u="sng">
                <a:solidFill>
                  <a:srgbClr val="0000FF"/>
                </a:solidFill>
              </a:rPr>
              <a:t>Tập làm văn</a:t>
            </a:r>
          </a:p>
          <a:p>
            <a:pPr algn="ctr">
              <a:spcBef>
                <a:spcPct val="50000"/>
              </a:spcBef>
            </a:pPr>
            <a:endParaRPr lang="en-US" sz="2800" b="1" u="sng">
              <a:solidFill>
                <a:srgbClr val="0000FF"/>
              </a:solidFill>
            </a:endParaRPr>
          </a:p>
        </p:txBody>
      </p:sp>
      <p:sp>
        <p:nvSpPr>
          <p:cNvPr id="14340" name="Rectangle 4"/>
          <p:cNvSpPr>
            <a:spLocks noChangeArrowheads="1"/>
          </p:cNvSpPr>
          <p:nvPr/>
        </p:nvSpPr>
        <p:spPr bwMode="auto">
          <a:xfrm>
            <a:off x="2133600" y="1219200"/>
            <a:ext cx="5119688" cy="579438"/>
          </a:xfrm>
          <a:prstGeom prst="rect">
            <a:avLst/>
          </a:prstGeom>
          <a:noFill/>
          <a:ln w="9525">
            <a:noFill/>
            <a:miter lim="800000"/>
            <a:headEnd/>
            <a:tailEnd/>
          </a:ln>
        </p:spPr>
        <p:txBody>
          <a:bodyPr wrap="none">
            <a:spAutoFit/>
          </a:bodyPr>
          <a:lstStyle/>
          <a:p>
            <a:pPr>
              <a:spcBef>
                <a:spcPct val="50000"/>
              </a:spcBef>
            </a:pPr>
            <a:r>
              <a:rPr lang="en-US" sz="3200" b="1">
                <a:solidFill>
                  <a:srgbClr val="FF3300"/>
                </a:solidFill>
              </a:rPr>
              <a:t>Luyện tập miêu tả cây cối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034">
                                            <p:txEl>
                                              <p:pRg st="3" end="3"/>
                                            </p:txEl>
                                          </p:spTgt>
                                        </p:tgtEl>
                                        <p:attrNameLst>
                                          <p:attrName>style.visibility</p:attrName>
                                        </p:attrNameLst>
                                      </p:cBhvr>
                                      <p:to>
                                        <p:strVal val="visible"/>
                                      </p:to>
                                    </p:set>
                                    <p:animEffect transition="in" filter="blinds(horizontal)">
                                      <p:cBhvr>
                                        <p:cTn id="7" dur="500"/>
                                        <p:tgtEl>
                                          <p:spTgt spid="440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HUONG%20VY"/>
          <p:cNvPicPr>
            <a:picLocks noChangeAspect="1" noChangeArrowheads="1"/>
          </p:cNvPicPr>
          <p:nvPr/>
        </p:nvPicPr>
        <p:blipFill>
          <a:blip r:embed="rId2"/>
          <a:srcRect/>
          <a:stretch>
            <a:fillRect/>
          </a:stretch>
        </p:blipFill>
        <p:spPr bwMode="auto">
          <a:xfrm>
            <a:off x="3276600" y="0"/>
            <a:ext cx="2971800" cy="3200400"/>
          </a:xfrm>
          <a:prstGeom prst="rect">
            <a:avLst/>
          </a:prstGeom>
          <a:noFill/>
          <a:ln w="9525">
            <a:noFill/>
            <a:miter lim="800000"/>
            <a:headEnd/>
            <a:tailEnd/>
          </a:ln>
        </p:spPr>
      </p:pic>
      <p:pic>
        <p:nvPicPr>
          <p:cNvPr id="15363" name="Picture 3" descr="A01 (3)"/>
          <p:cNvPicPr>
            <a:picLocks noChangeAspect="1" noChangeArrowheads="1"/>
          </p:cNvPicPr>
          <p:nvPr/>
        </p:nvPicPr>
        <p:blipFill>
          <a:blip r:embed="rId3" cstate="print"/>
          <a:srcRect/>
          <a:stretch>
            <a:fillRect/>
          </a:stretch>
        </p:blipFill>
        <p:spPr bwMode="auto">
          <a:xfrm>
            <a:off x="3200400" y="3429000"/>
            <a:ext cx="3124200" cy="3429000"/>
          </a:xfrm>
          <a:prstGeom prst="rect">
            <a:avLst/>
          </a:prstGeom>
          <a:noFill/>
          <a:ln w="9525">
            <a:noFill/>
            <a:miter lim="800000"/>
            <a:headEnd/>
            <a:tailEnd/>
          </a:ln>
        </p:spPr>
      </p:pic>
      <p:pic>
        <p:nvPicPr>
          <p:cNvPr id="15364" name="Picture 4" descr="Cay%20mit%20063"/>
          <p:cNvPicPr>
            <a:picLocks noChangeAspect="1" noChangeArrowheads="1"/>
          </p:cNvPicPr>
          <p:nvPr/>
        </p:nvPicPr>
        <p:blipFill>
          <a:blip r:embed="rId4"/>
          <a:srcRect/>
          <a:stretch>
            <a:fillRect/>
          </a:stretch>
        </p:blipFill>
        <p:spPr bwMode="auto">
          <a:xfrm>
            <a:off x="0" y="0"/>
            <a:ext cx="3124200" cy="3200400"/>
          </a:xfrm>
          <a:prstGeom prst="rect">
            <a:avLst/>
          </a:prstGeom>
          <a:noFill/>
          <a:ln w="9525">
            <a:noFill/>
            <a:miter lim="800000"/>
            <a:headEnd/>
            <a:tailEnd/>
          </a:ln>
        </p:spPr>
      </p:pic>
      <p:pic>
        <p:nvPicPr>
          <p:cNvPr id="15365" name="Picture 5" descr="ANd9GcRLbn_EIy5e_q6is87MJKwubQBaOz0dKxVRYq_8FZuy1A36Ylj4"/>
          <p:cNvPicPr>
            <a:picLocks noChangeAspect="1" noChangeArrowheads="1"/>
          </p:cNvPicPr>
          <p:nvPr/>
        </p:nvPicPr>
        <p:blipFill>
          <a:blip r:embed="rId5"/>
          <a:srcRect/>
          <a:stretch>
            <a:fillRect/>
          </a:stretch>
        </p:blipFill>
        <p:spPr bwMode="auto">
          <a:xfrm>
            <a:off x="0" y="3429000"/>
            <a:ext cx="3048000" cy="3429000"/>
          </a:xfrm>
          <a:prstGeom prst="rect">
            <a:avLst/>
          </a:prstGeom>
          <a:noFill/>
          <a:ln w="9525">
            <a:noFill/>
            <a:miter lim="800000"/>
            <a:headEnd/>
            <a:tailEnd/>
          </a:ln>
        </p:spPr>
      </p:pic>
      <p:pic>
        <p:nvPicPr>
          <p:cNvPr id="15366" name="Picture 6" descr="file"/>
          <p:cNvPicPr>
            <a:picLocks noChangeAspect="1" noChangeArrowheads="1"/>
          </p:cNvPicPr>
          <p:nvPr/>
        </p:nvPicPr>
        <p:blipFill>
          <a:blip r:embed="rId6"/>
          <a:srcRect/>
          <a:stretch>
            <a:fillRect/>
          </a:stretch>
        </p:blipFill>
        <p:spPr bwMode="auto">
          <a:xfrm>
            <a:off x="6400800" y="0"/>
            <a:ext cx="2743200" cy="3200400"/>
          </a:xfrm>
          <a:prstGeom prst="rect">
            <a:avLst/>
          </a:prstGeom>
          <a:noFill/>
          <a:ln w="9525">
            <a:noFill/>
            <a:miter lim="800000"/>
            <a:headEnd/>
            <a:tailEnd/>
          </a:ln>
        </p:spPr>
      </p:pic>
      <p:pic>
        <p:nvPicPr>
          <p:cNvPr id="15367" name="Picture 7" descr="Cay-dao-dep"/>
          <p:cNvPicPr>
            <a:picLocks noChangeAspect="1" noChangeArrowheads="1"/>
          </p:cNvPicPr>
          <p:nvPr/>
        </p:nvPicPr>
        <p:blipFill>
          <a:blip r:embed="rId7"/>
          <a:srcRect/>
          <a:stretch>
            <a:fillRect/>
          </a:stretch>
        </p:blipFill>
        <p:spPr bwMode="auto">
          <a:xfrm>
            <a:off x="6400800" y="3429000"/>
            <a:ext cx="27432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457200" y="2332038"/>
            <a:ext cx="8229600" cy="4525962"/>
          </a:xfrm>
        </p:spPr>
        <p:txBody>
          <a:bodyPr/>
          <a:lstStyle/>
          <a:p>
            <a:pPr eaLnBrk="1" hangingPunct="1"/>
            <a:r>
              <a:rPr lang="en-US" smtClean="0">
                <a:solidFill>
                  <a:srgbClr val="FF3300"/>
                </a:solidFill>
              </a:rPr>
              <a:t>Dựa vào dàn ý sơ lược:</a:t>
            </a:r>
          </a:p>
          <a:p>
            <a:pPr eaLnBrk="1" hangingPunct="1">
              <a:buFontTx/>
              <a:buChar char="-"/>
            </a:pPr>
            <a:r>
              <a:rPr lang="en-US" smtClean="0">
                <a:solidFill>
                  <a:srgbClr val="0000FF"/>
                </a:solidFill>
              </a:rPr>
              <a:t>Viết đoạn văn mở bài (3 phút)</a:t>
            </a:r>
          </a:p>
          <a:p>
            <a:pPr eaLnBrk="1" hangingPunct="1">
              <a:buFontTx/>
              <a:buChar char="-"/>
            </a:pPr>
            <a:r>
              <a:rPr lang="en-US" smtClean="0">
                <a:solidFill>
                  <a:srgbClr val="0000FF"/>
                </a:solidFill>
              </a:rPr>
              <a:t>Viết đoạn văn thân bài (8 phút)</a:t>
            </a:r>
          </a:p>
          <a:p>
            <a:pPr eaLnBrk="1" hangingPunct="1">
              <a:buFontTx/>
              <a:buChar char="-"/>
            </a:pPr>
            <a:r>
              <a:rPr lang="en-US" smtClean="0">
                <a:solidFill>
                  <a:srgbClr val="0000FF"/>
                </a:solidFill>
              </a:rPr>
              <a:t>Viết đoạn văn kết bài (3 phút)</a:t>
            </a:r>
            <a:endParaRPr lang="en-US" smtClean="0"/>
          </a:p>
          <a:p>
            <a:pPr eaLnBrk="1" hangingPunct="1"/>
            <a:r>
              <a:rPr lang="en-US" smtClean="0">
                <a:solidFill>
                  <a:srgbClr val="0000FF"/>
                </a:solidFill>
              </a:rPr>
              <a:t>Đọc bài viết</a:t>
            </a:r>
          </a:p>
          <a:p>
            <a:pPr eaLnBrk="1" hangingPunct="1"/>
            <a:r>
              <a:rPr lang="en-US" smtClean="0">
                <a:solidFill>
                  <a:srgbClr val="0000FF"/>
                </a:solidFill>
              </a:rPr>
              <a:t>Lớp theo dõi, nhận xét.</a:t>
            </a:r>
          </a:p>
        </p:txBody>
      </p:sp>
      <p:sp>
        <p:nvSpPr>
          <p:cNvPr id="16387" name="Text Box 3"/>
          <p:cNvSpPr txBox="1">
            <a:spLocks noChangeArrowheads="1"/>
          </p:cNvSpPr>
          <p:nvPr/>
        </p:nvSpPr>
        <p:spPr bwMode="auto">
          <a:xfrm>
            <a:off x="685800" y="61913"/>
            <a:ext cx="7924800" cy="1801812"/>
          </a:xfrm>
          <a:prstGeom prst="rect">
            <a:avLst/>
          </a:prstGeom>
          <a:noFill/>
          <a:ln w="9525">
            <a:noFill/>
            <a:miter lim="800000"/>
            <a:headEnd/>
            <a:tailEnd/>
          </a:ln>
        </p:spPr>
        <p:txBody>
          <a:bodyPr>
            <a:spAutoFit/>
          </a:bodyPr>
          <a:lstStyle/>
          <a:p>
            <a:pPr algn="ctr">
              <a:spcBef>
                <a:spcPct val="50000"/>
              </a:spcBef>
            </a:pPr>
            <a:endParaRPr lang="en-US" sz="2800" b="1">
              <a:solidFill>
                <a:srgbClr val="0000FF"/>
              </a:solidFill>
            </a:endParaRPr>
          </a:p>
          <a:p>
            <a:pPr algn="ctr">
              <a:spcBef>
                <a:spcPct val="50000"/>
              </a:spcBef>
            </a:pPr>
            <a:r>
              <a:rPr lang="en-US" sz="2800" b="1" u="sng">
                <a:solidFill>
                  <a:srgbClr val="0000FF"/>
                </a:solidFill>
              </a:rPr>
              <a:t>Tập làm văn</a:t>
            </a:r>
          </a:p>
          <a:p>
            <a:pPr algn="ctr">
              <a:spcBef>
                <a:spcPct val="50000"/>
              </a:spcBef>
            </a:pPr>
            <a:endParaRPr lang="en-US" sz="2800" b="1" u="sng">
              <a:solidFill>
                <a:srgbClr val="0000FF"/>
              </a:solidFill>
            </a:endParaRPr>
          </a:p>
        </p:txBody>
      </p:sp>
      <p:sp>
        <p:nvSpPr>
          <p:cNvPr id="16388" name="Rectangle 4"/>
          <p:cNvSpPr>
            <a:spLocks noChangeArrowheads="1"/>
          </p:cNvSpPr>
          <p:nvPr/>
        </p:nvSpPr>
        <p:spPr bwMode="auto">
          <a:xfrm>
            <a:off x="2133600" y="1219200"/>
            <a:ext cx="5119688" cy="579438"/>
          </a:xfrm>
          <a:prstGeom prst="rect">
            <a:avLst/>
          </a:prstGeom>
          <a:noFill/>
          <a:ln w="9525">
            <a:noFill/>
            <a:miter lim="800000"/>
            <a:headEnd/>
            <a:tailEnd/>
          </a:ln>
        </p:spPr>
        <p:txBody>
          <a:bodyPr wrap="none">
            <a:spAutoFit/>
          </a:bodyPr>
          <a:lstStyle/>
          <a:p>
            <a:pPr>
              <a:spcBef>
                <a:spcPct val="50000"/>
              </a:spcBef>
            </a:pPr>
            <a:r>
              <a:rPr lang="en-US" sz="3200" b="1">
                <a:solidFill>
                  <a:srgbClr val="FF3300"/>
                </a:solidFill>
              </a:rPr>
              <a:t>Luyện tập miêu tả cây cối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5058">
                                            <p:txEl>
                                              <p:pRg st="4" end="4"/>
                                            </p:txEl>
                                          </p:spTgt>
                                        </p:tgtEl>
                                        <p:attrNameLst>
                                          <p:attrName>style.visibility</p:attrName>
                                        </p:attrNameLst>
                                      </p:cBhvr>
                                      <p:to>
                                        <p:strVal val="visible"/>
                                      </p:to>
                                    </p:set>
                                    <p:animEffect transition="in" filter="blinds(horizontal)">
                                      <p:cBhvr>
                                        <p:cTn id="7" dur="500"/>
                                        <p:tgtEl>
                                          <p:spTgt spid="45058">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5058">
                                            <p:txEl>
                                              <p:pRg st="5" end="5"/>
                                            </p:txEl>
                                          </p:spTgt>
                                        </p:tgtEl>
                                        <p:attrNameLst>
                                          <p:attrName>style.visibility</p:attrName>
                                        </p:attrNameLst>
                                      </p:cBhvr>
                                      <p:to>
                                        <p:strVal val="visible"/>
                                      </p:to>
                                    </p:set>
                                    <p:animEffect transition="in" filter="box(in)">
                                      <p:cBhvr>
                                        <p:cTn id="12" dur="500"/>
                                        <p:tgtEl>
                                          <p:spTgt spid="450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81000" y="1143000"/>
            <a:ext cx="8382000" cy="5646738"/>
          </a:xfrm>
          <a:prstGeom prst="rect">
            <a:avLst/>
          </a:prstGeom>
          <a:noFill/>
          <a:ln w="9525">
            <a:noFill/>
            <a:miter lim="800000"/>
            <a:headEnd/>
            <a:tailEnd/>
          </a:ln>
        </p:spPr>
        <p:txBody>
          <a:bodyPr>
            <a:spAutoFit/>
          </a:bodyPr>
          <a:lstStyle/>
          <a:p>
            <a:pPr>
              <a:spcBef>
                <a:spcPct val="50000"/>
              </a:spcBef>
              <a:buFont typeface="Wingdings" pitchFamily="2" charset="2"/>
              <a:buChar char="v"/>
            </a:pPr>
            <a:r>
              <a:rPr lang="en-US" sz="2800" b="1">
                <a:solidFill>
                  <a:srgbClr val="0000FF"/>
                </a:solidFill>
              </a:rPr>
              <a:t>Bài đã làm theo đúng yêu cầu của bài văn tả cây cối chưa ? Người đọc có hình dung được  hình dáng, màu sắc, đặc điểm và vẻ đẹp của cây được tả không ?</a:t>
            </a:r>
          </a:p>
          <a:p>
            <a:pPr>
              <a:spcBef>
                <a:spcPct val="50000"/>
              </a:spcBef>
              <a:buFont typeface="Wingdings" pitchFamily="2" charset="2"/>
              <a:buChar char="v"/>
            </a:pPr>
            <a:r>
              <a:rPr lang="en-US" sz="2800" b="1">
                <a:solidFill>
                  <a:srgbClr val="0000FF"/>
                </a:solidFill>
              </a:rPr>
              <a:t>Bài văn có đủ mở bài, thân bài, kết bài không?</a:t>
            </a:r>
          </a:p>
          <a:p>
            <a:pPr>
              <a:spcBef>
                <a:spcPct val="50000"/>
              </a:spcBef>
              <a:buFont typeface="Wingdings" pitchFamily="2" charset="2"/>
              <a:buChar char="v"/>
            </a:pPr>
            <a:r>
              <a:rPr lang="en-US" sz="2800" b="1">
                <a:solidFill>
                  <a:srgbClr val="0000FF"/>
                </a:solidFill>
              </a:rPr>
              <a:t>Phần thân bài tả từ bao quát đến các bộ phận của cây hay tả cây ở từng giai đoạn phát triển ?</a:t>
            </a:r>
          </a:p>
          <a:p>
            <a:pPr>
              <a:spcBef>
                <a:spcPct val="50000"/>
              </a:spcBef>
              <a:buFont typeface="Wingdings" pitchFamily="2" charset="2"/>
              <a:buChar char="v"/>
            </a:pPr>
            <a:r>
              <a:rPr lang="en-US" sz="2800" b="1">
                <a:solidFill>
                  <a:srgbClr val="0000FF"/>
                </a:solidFill>
              </a:rPr>
              <a:t>Phần mở bài được viết theo cách trực tiếp hay gián tiếp? Phần kết bài viết theo cách mở rộng hay không mở rộng ?</a:t>
            </a:r>
          </a:p>
          <a:p>
            <a:pPr>
              <a:spcBef>
                <a:spcPct val="50000"/>
              </a:spcBef>
              <a:buFont typeface="Wingdings" pitchFamily="2" charset="2"/>
              <a:buChar char="v"/>
            </a:pPr>
            <a:endParaRPr lang="en-US" sz="2800" b="1">
              <a:solidFill>
                <a:srgbClr val="0000FF"/>
              </a:solidFill>
            </a:endParaRPr>
          </a:p>
        </p:txBody>
      </p:sp>
      <p:sp>
        <p:nvSpPr>
          <p:cNvPr id="17411" name="Text Box 5"/>
          <p:cNvSpPr txBox="1">
            <a:spLocks noChangeArrowheads="1"/>
          </p:cNvSpPr>
          <p:nvPr/>
        </p:nvSpPr>
        <p:spPr bwMode="auto">
          <a:xfrm>
            <a:off x="2819400" y="685800"/>
            <a:ext cx="3429000" cy="396875"/>
          </a:xfrm>
          <a:prstGeom prst="rect">
            <a:avLst/>
          </a:prstGeom>
          <a:noFill/>
          <a:ln w="9525">
            <a:noFill/>
            <a:miter lim="800000"/>
            <a:headEnd/>
            <a:tailEnd/>
          </a:ln>
        </p:spPr>
        <p:txBody>
          <a:bodyPr>
            <a:spAutoFit/>
          </a:bodyPr>
          <a:lstStyle/>
          <a:p>
            <a:pPr algn="ctr">
              <a:spcBef>
                <a:spcPct val="50000"/>
              </a:spcBef>
            </a:pPr>
            <a:r>
              <a:rPr lang="en-US" sz="2000" b="1">
                <a:solidFill>
                  <a:srgbClr val="FF3300"/>
                </a:solidFill>
              </a:rPr>
              <a:t>GỢI Ý NHẬN XÉT</a:t>
            </a:r>
          </a:p>
        </p:txBody>
      </p:sp>
      <p:graphicFrame>
        <p:nvGraphicFramePr>
          <p:cNvPr id="23565" name="Group 13"/>
          <p:cNvGraphicFramePr>
            <a:graphicFrameLocks noGrp="1"/>
          </p:cNvGraphicFramePr>
          <p:nvPr/>
        </p:nvGraphicFramePr>
        <p:xfrm>
          <a:off x="838200" y="228600"/>
          <a:ext cx="7315200" cy="457200"/>
        </p:xfrm>
        <a:graphic>
          <a:graphicData uri="http://schemas.openxmlformats.org/drawingml/2006/table">
            <a:tbl>
              <a:tblPr/>
              <a:tblGrid>
                <a:gridCol w="731520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chemeClr val="accent2"/>
                          </a:solidFill>
                          <a:effectLst/>
                          <a:latin typeface="Arial" pitchFamily="34" charset="0"/>
                        </a:rPr>
                        <a:t>Cá nhân trình bày bài viết</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0" y="1676400"/>
            <a:ext cx="8991600" cy="5181600"/>
          </a:xfrm>
        </p:spPr>
        <p:txBody>
          <a:bodyPr/>
          <a:lstStyle/>
          <a:p>
            <a:pPr algn="ctr" eaLnBrk="1" hangingPunct="1">
              <a:lnSpc>
                <a:spcPct val="80000"/>
              </a:lnSpc>
              <a:buFontTx/>
              <a:buNone/>
            </a:pPr>
            <a:r>
              <a:rPr lang="en-US" sz="1800" u="sng" smtClean="0">
                <a:solidFill>
                  <a:srgbClr val="0000FF"/>
                </a:solidFill>
              </a:rPr>
              <a:t>Bài Làm</a:t>
            </a:r>
          </a:p>
          <a:p>
            <a:pPr eaLnBrk="1" hangingPunct="1">
              <a:lnSpc>
                <a:spcPct val="80000"/>
              </a:lnSpc>
              <a:buFontTx/>
              <a:buNone/>
            </a:pPr>
            <a:r>
              <a:rPr lang="en-US" sz="1800" smtClean="0">
                <a:solidFill>
                  <a:srgbClr val="0000FF"/>
                </a:solidFill>
              </a:rPr>
              <a:t>	        </a:t>
            </a:r>
            <a:r>
              <a:rPr lang="en-US" sz="2000" smtClean="0">
                <a:solidFill>
                  <a:srgbClr val="0000FF"/>
                </a:solidFill>
              </a:rPr>
              <a:t>Xuân đến, nắng xuân ấm áp lấp lánh ánh vàng, cây cối đâm chồi nảy lộc, muôn hoa khoe sắc thắm làm rực rỡ cả vườn cây nhà em. Hoa nào cũng đẹp, mỗi loài hoa đều có hương sắc riêng nhưng đặc biệt và em yêu quý hơn cả là cây hoa hồng. </a:t>
            </a:r>
          </a:p>
          <a:p>
            <a:pPr eaLnBrk="1" hangingPunct="1">
              <a:lnSpc>
                <a:spcPct val="80000"/>
              </a:lnSpc>
              <a:buFontTx/>
              <a:buNone/>
            </a:pPr>
            <a:r>
              <a:rPr lang="en-US" sz="2000" smtClean="0">
                <a:solidFill>
                  <a:srgbClr val="0000FF"/>
                </a:solidFill>
              </a:rPr>
              <a:t>	       Cây nằm ở vị trí khiêm tốn trong góc vườn. Cây hoa hồng do bố em trồng từ trước Tết. Cây cao bằng vai em. Lá của nó có màu xanh mơn mởn, hoa có màu đỏ thắm trông như một ngọn lửa hồng đang rực cháy. Gốc của cây rất cứng và có màu xanh sẫm. Thân cây mập mạp cũng có màu xanh sẫm, tuy nhiên nó có nhiều gai nhọn cứng và toả ra nhiều nhánh rất nhỏ. Cành của cây hồng có rất nhiều gai. Ở mép lá có rất nhiều răng cưa, lá già thì có màu xanh sẫm, còn lá non thì có màu xanh xám. Nụ hồng có hình ngọn nến, khi nụ còn bé thì nó khoác một chiếc áo choàng màu xanh, có nụ thì đã ló dạng màu đỏ của cánh hoa. Có những bông hoa nở còn xoè cánh đỏ phô nhuỵ vàng và có một mùi thơm thoang thoảng. </a:t>
            </a:r>
          </a:p>
          <a:p>
            <a:pPr eaLnBrk="1" hangingPunct="1">
              <a:lnSpc>
                <a:spcPct val="80000"/>
              </a:lnSpc>
              <a:buFontTx/>
              <a:buNone/>
            </a:pPr>
            <a:r>
              <a:rPr lang="en-US" sz="2000" smtClean="0">
                <a:solidFill>
                  <a:srgbClr val="0000FF"/>
                </a:solidFill>
              </a:rPr>
              <a:t>          Buổi sáng, khi thức dậy em nhìn thấy những giọt sương sớm long lanh đậu lên những cánh hoa, tạo thành những hạt nhỏ li ti. Ong bay đến để hút mật, chim chóc bay đến hót vang chào một ngày mới. 	</a:t>
            </a:r>
          </a:p>
          <a:p>
            <a:pPr eaLnBrk="1" hangingPunct="1">
              <a:lnSpc>
                <a:spcPct val="80000"/>
              </a:lnSpc>
              <a:buFontTx/>
              <a:buNone/>
            </a:pPr>
            <a:r>
              <a:rPr lang="en-US" sz="2000" smtClean="0">
                <a:solidFill>
                  <a:srgbClr val="0000FF"/>
                </a:solidFill>
              </a:rPr>
              <a:t>	     Em thường xuyên tưới nước cho cây và rất yêu cây. Em rất thích cây hoa hồng vì cây toả hương thơm ngát và làm đẹp cho vườn cây nhà em.</a:t>
            </a:r>
            <a:r>
              <a:rPr lang="en-US" sz="900" smtClean="0"/>
              <a:t>			 </a:t>
            </a:r>
          </a:p>
        </p:txBody>
      </p:sp>
      <p:sp>
        <p:nvSpPr>
          <p:cNvPr id="18435" name="Text Box 4"/>
          <p:cNvSpPr txBox="1">
            <a:spLocks noChangeArrowheads="1"/>
          </p:cNvSpPr>
          <p:nvPr/>
        </p:nvSpPr>
        <p:spPr bwMode="auto">
          <a:xfrm>
            <a:off x="685800" y="61913"/>
            <a:ext cx="7924800" cy="1570037"/>
          </a:xfrm>
          <a:prstGeom prst="rect">
            <a:avLst/>
          </a:prstGeom>
          <a:noFill/>
          <a:ln w="9525">
            <a:noFill/>
            <a:miter lim="800000"/>
            <a:headEnd/>
            <a:tailEnd/>
          </a:ln>
        </p:spPr>
        <p:txBody>
          <a:bodyPr>
            <a:spAutoFit/>
          </a:bodyPr>
          <a:lstStyle/>
          <a:p>
            <a:pPr algn="ctr">
              <a:spcBef>
                <a:spcPct val="50000"/>
              </a:spcBef>
            </a:pPr>
            <a:endParaRPr lang="en-US" sz="2400" b="1">
              <a:solidFill>
                <a:srgbClr val="0000FF"/>
              </a:solidFill>
            </a:endParaRPr>
          </a:p>
          <a:p>
            <a:pPr algn="ctr">
              <a:spcBef>
                <a:spcPct val="50000"/>
              </a:spcBef>
            </a:pPr>
            <a:r>
              <a:rPr lang="en-US" sz="2400" b="1" u="sng">
                <a:solidFill>
                  <a:srgbClr val="0000FF"/>
                </a:solidFill>
              </a:rPr>
              <a:t>Tập làm văn</a:t>
            </a:r>
          </a:p>
          <a:p>
            <a:pPr algn="ctr">
              <a:spcBef>
                <a:spcPct val="50000"/>
              </a:spcBef>
            </a:pPr>
            <a:r>
              <a:rPr lang="en-US" sz="2400" b="1">
                <a:solidFill>
                  <a:srgbClr val="FF3300"/>
                </a:solidFill>
              </a:rPr>
              <a:t>Luyện tập miêu tả cây cối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381000" y="1676400"/>
            <a:ext cx="8458200" cy="5181600"/>
          </a:xfrm>
          <a:ln>
            <a:solidFill>
              <a:srgbClr val="0000FF"/>
            </a:solidFill>
          </a:ln>
        </p:spPr>
        <p:txBody>
          <a:bodyPr/>
          <a:lstStyle/>
          <a:p>
            <a:pPr algn="ctr" eaLnBrk="1" hangingPunct="1">
              <a:lnSpc>
                <a:spcPct val="80000"/>
              </a:lnSpc>
            </a:pPr>
            <a:r>
              <a:rPr lang="en-US" sz="2000" b="1" u="sng" smtClean="0">
                <a:solidFill>
                  <a:schemeClr val="hlink"/>
                </a:solidFill>
              </a:rPr>
              <a:t>Bài làm</a:t>
            </a:r>
          </a:p>
          <a:p>
            <a:pPr eaLnBrk="1" hangingPunct="1">
              <a:lnSpc>
                <a:spcPct val="80000"/>
              </a:lnSpc>
              <a:buFontTx/>
              <a:buNone/>
            </a:pPr>
            <a:r>
              <a:rPr lang="en-US" sz="800" smtClean="0"/>
              <a:t>       	                    </a:t>
            </a:r>
            <a:r>
              <a:rPr lang="en-US" sz="2200" smtClean="0">
                <a:solidFill>
                  <a:srgbClr val="0000FF"/>
                </a:solidFill>
              </a:rPr>
              <a:t>Ở trường em trồng rất nhiều cây bóng mát. Cây nào cũng cao lớn, xanh tốt nhưng hơn cả là một cây bàng được trồng ở giữa sân trường. </a:t>
            </a:r>
          </a:p>
          <a:p>
            <a:pPr eaLnBrk="1" hangingPunct="1">
              <a:lnSpc>
                <a:spcPct val="80000"/>
              </a:lnSpc>
              <a:buFontTx/>
              <a:buNone/>
            </a:pPr>
            <a:r>
              <a:rPr lang="en-US" sz="2200" smtClean="0">
                <a:solidFill>
                  <a:srgbClr val="0000FF"/>
                </a:solidFill>
              </a:rPr>
              <a:t>      	Nhìn từ xa, cây bàng như một chiếc ô xanh mát rượi. Thân cây to, màu nâu sẫm bằng cả vòng tay ôm của em. Những chiếc rễ nổi trên mặt đất ngoằn ngèo như những con giun khổng lồ bò lổm ngổm. Nó có những chiếc rễ to ráp. Cây có hàng chục tán lá to như những cánh tay vừa vươn rộng, vừa vươn cao để đón ánh nắng mặt trời. Từ những tán lá to mọc ra nhiều cành nhỏ chi chít lá. Lá bàng hình bầu dục, to hơn bàn tay em, dày và xanh bóng. Cây bàng toả bóng mát cho chúng em vui chơi, học tập. Mỗi khi gió thổi qua, lá bàng vẫy vẫy như những chiếc quạt.</a:t>
            </a:r>
          </a:p>
          <a:p>
            <a:pPr eaLnBrk="1" hangingPunct="1">
              <a:lnSpc>
                <a:spcPct val="80000"/>
              </a:lnSpc>
              <a:buFontTx/>
              <a:buNone/>
            </a:pPr>
            <a:r>
              <a:rPr lang="en-US" sz="2200" smtClean="0">
                <a:solidFill>
                  <a:srgbClr val="0000FF"/>
                </a:solidFill>
              </a:rPr>
              <a:t>     	Cây bàng chẳng những cho chúng em bóng mát mà còn gắn bó với chúng em trong suốt những năm học qua. Em mong cho cây mãi xanh tốt để đem lại niềm vui cho chúng em. Và để cho chúng em lưu giữ những kỉ niệm đẹp về tuổi học trò.</a:t>
            </a:r>
          </a:p>
        </p:txBody>
      </p:sp>
      <p:sp>
        <p:nvSpPr>
          <p:cNvPr id="19459" name="Text Box 4"/>
          <p:cNvSpPr txBox="1">
            <a:spLocks noChangeArrowheads="1"/>
          </p:cNvSpPr>
          <p:nvPr/>
        </p:nvSpPr>
        <p:spPr bwMode="auto">
          <a:xfrm>
            <a:off x="685800" y="61913"/>
            <a:ext cx="7924800" cy="1570037"/>
          </a:xfrm>
          <a:prstGeom prst="rect">
            <a:avLst/>
          </a:prstGeom>
          <a:noFill/>
          <a:ln w="9525">
            <a:noFill/>
            <a:miter lim="800000"/>
            <a:headEnd/>
            <a:tailEnd/>
          </a:ln>
        </p:spPr>
        <p:txBody>
          <a:bodyPr>
            <a:spAutoFit/>
          </a:bodyPr>
          <a:lstStyle/>
          <a:p>
            <a:pPr algn="ctr">
              <a:spcBef>
                <a:spcPct val="50000"/>
              </a:spcBef>
            </a:pPr>
            <a:endParaRPr lang="en-US" sz="2400" b="1">
              <a:solidFill>
                <a:srgbClr val="0000FF"/>
              </a:solidFill>
            </a:endParaRPr>
          </a:p>
          <a:p>
            <a:pPr algn="ctr">
              <a:spcBef>
                <a:spcPct val="50000"/>
              </a:spcBef>
            </a:pPr>
            <a:r>
              <a:rPr lang="en-US" sz="2400" b="1" u="sng">
                <a:solidFill>
                  <a:srgbClr val="0000FF"/>
                </a:solidFill>
              </a:rPr>
              <a:t>Tập làm văn</a:t>
            </a:r>
          </a:p>
          <a:p>
            <a:pPr algn="ctr">
              <a:spcBef>
                <a:spcPct val="50000"/>
              </a:spcBef>
            </a:pPr>
            <a:r>
              <a:rPr lang="en-US" sz="2400" b="1">
                <a:solidFill>
                  <a:srgbClr val="FF3300"/>
                </a:solidFill>
              </a:rPr>
              <a:t>Luyện tập miêu tả cây cối</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0" y="1524000"/>
            <a:ext cx="8839200" cy="5105400"/>
          </a:xfrm>
          <a:noFill/>
        </p:spPr>
        <p:txBody>
          <a:bodyPr/>
          <a:lstStyle/>
          <a:p>
            <a:pPr algn="ctr" eaLnBrk="1" hangingPunct="1">
              <a:lnSpc>
                <a:spcPct val="90000"/>
              </a:lnSpc>
              <a:buFontTx/>
              <a:buNone/>
            </a:pPr>
            <a:r>
              <a:rPr lang="en-US" sz="1200" smtClean="0"/>
              <a:t>       </a:t>
            </a:r>
            <a:r>
              <a:rPr lang="en-US" sz="2000" smtClean="0"/>
              <a:t>	</a:t>
            </a:r>
            <a:r>
              <a:rPr lang="en-US" sz="2000" b="1" i="1" smtClean="0">
                <a:solidFill>
                  <a:srgbClr val="0000FF"/>
                </a:solidFill>
              </a:rPr>
              <a:t>Tả cây phượng vĩ ở sân trường em</a:t>
            </a:r>
            <a:endParaRPr lang="en-US" sz="2000" smtClean="0">
              <a:solidFill>
                <a:srgbClr val="0000FF"/>
              </a:solidFill>
            </a:endParaRPr>
          </a:p>
          <a:p>
            <a:pPr eaLnBrk="1" hangingPunct="1">
              <a:lnSpc>
                <a:spcPct val="90000"/>
              </a:lnSpc>
              <a:buFontTx/>
              <a:buNone/>
            </a:pPr>
            <a:r>
              <a:rPr lang="en-US" sz="2000" smtClean="0">
                <a:solidFill>
                  <a:srgbClr val="0000FF"/>
                </a:solidFill>
              </a:rPr>
              <a:t>         </a:t>
            </a:r>
            <a:r>
              <a:rPr lang="en-US" sz="2200" smtClean="0">
                <a:solidFill>
                  <a:srgbClr val="0000FF"/>
                </a:solidFill>
              </a:rPr>
              <a:t>Ở trường học thân yêu của em, có rất nhiều cây che mát và làm đẹp sân trường nhưng em thích nhất là cây phượng vĩ.</a:t>
            </a:r>
          </a:p>
          <a:p>
            <a:pPr eaLnBrk="1" hangingPunct="1">
              <a:lnSpc>
                <a:spcPct val="90000"/>
              </a:lnSpc>
              <a:buFontTx/>
              <a:buNone/>
            </a:pPr>
            <a:r>
              <a:rPr lang="en-US" sz="2200" smtClean="0">
                <a:solidFill>
                  <a:srgbClr val="0000FF"/>
                </a:solidFill>
              </a:rPr>
              <a:t>         Thân phượng to như 2 cái cột điện dính chặt vào nhau. Thân nó có một lớp vỏ rất dày, xù xì như da cá sấu. Những cành phượng vươn ra xung quanh, còn lá nó thì như lá me non. Khi còn tươi non, lá có màu xanh nhạt, đến lúc già lá ngả màu xanh đậm. Quả phượng được treo lơ lửng trên cành như những cánh cung cong cong. Hoa phượng màu đỏ thắm như ngàn con bướm thắm đậu khít nhau; lúc ngắm những chùm hoa xinh xắn ấy, em có cảm giác như từng chùm pháo hoa đỏ rực rỡ đang nở xòe ra ở giữa bầu trời. Rễ phượng có màu nâu đậm, trông như đàn rắn bò nhung nhúc từ hang ra. </a:t>
            </a:r>
          </a:p>
          <a:p>
            <a:pPr eaLnBrk="1" hangingPunct="1">
              <a:lnSpc>
                <a:spcPct val="90000"/>
              </a:lnSpc>
              <a:buFontTx/>
              <a:buNone/>
            </a:pPr>
            <a:r>
              <a:rPr lang="en-US" sz="2200" smtClean="0">
                <a:solidFill>
                  <a:srgbClr val="0000FF"/>
                </a:solidFill>
              </a:rPr>
              <a:t>         Những hình ảnh đó đã ghi sâu vào tâm trí em. Dù đi đâu em vẫn nhớ về mái trường này vì có những hình ảnh thân quen của các thầy cô, bạn bè và những cây phượng thân yêu.</a:t>
            </a:r>
          </a:p>
        </p:txBody>
      </p:sp>
      <p:sp>
        <p:nvSpPr>
          <p:cNvPr id="20483" name="Text Box 3"/>
          <p:cNvSpPr txBox="1">
            <a:spLocks noChangeArrowheads="1"/>
          </p:cNvSpPr>
          <p:nvPr/>
        </p:nvSpPr>
        <p:spPr bwMode="auto">
          <a:xfrm>
            <a:off x="685800" y="0"/>
            <a:ext cx="7924800" cy="1570038"/>
          </a:xfrm>
          <a:prstGeom prst="rect">
            <a:avLst/>
          </a:prstGeom>
          <a:noFill/>
          <a:ln w="9525">
            <a:noFill/>
            <a:miter lim="800000"/>
            <a:headEnd/>
            <a:tailEnd/>
          </a:ln>
        </p:spPr>
        <p:txBody>
          <a:bodyPr>
            <a:spAutoFit/>
          </a:bodyPr>
          <a:lstStyle/>
          <a:p>
            <a:pPr algn="ctr">
              <a:spcBef>
                <a:spcPct val="50000"/>
              </a:spcBef>
            </a:pPr>
            <a:endParaRPr lang="en-US" sz="2400" b="1">
              <a:solidFill>
                <a:srgbClr val="0000FF"/>
              </a:solidFill>
            </a:endParaRPr>
          </a:p>
          <a:p>
            <a:pPr algn="ctr">
              <a:spcBef>
                <a:spcPct val="50000"/>
              </a:spcBef>
            </a:pPr>
            <a:r>
              <a:rPr lang="en-US" sz="2400" b="1" u="sng">
                <a:solidFill>
                  <a:srgbClr val="0000FF"/>
                </a:solidFill>
              </a:rPr>
              <a:t>Tập làm văn</a:t>
            </a:r>
          </a:p>
          <a:p>
            <a:pPr algn="ctr">
              <a:spcBef>
                <a:spcPct val="50000"/>
              </a:spcBef>
            </a:pPr>
            <a:r>
              <a:rPr lang="en-US" sz="2400" b="1">
                <a:solidFill>
                  <a:srgbClr val="FF3300"/>
                </a:solidFill>
              </a:rPr>
              <a:t>Luyện tập miêu tả cây cối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685800" y="1676400"/>
            <a:ext cx="3124200" cy="701675"/>
          </a:xfrm>
          <a:prstGeom prst="rect">
            <a:avLst/>
          </a:prstGeom>
          <a:noFill/>
          <a:ln w="9525">
            <a:noFill/>
            <a:miter lim="800000"/>
            <a:headEnd/>
            <a:tailEnd/>
          </a:ln>
        </p:spPr>
        <p:txBody>
          <a:bodyPr>
            <a:spAutoFit/>
          </a:bodyPr>
          <a:lstStyle/>
          <a:p>
            <a:pPr eaLnBrk="0" hangingPunct="0">
              <a:spcBef>
                <a:spcPct val="50000"/>
              </a:spcBef>
            </a:pPr>
            <a:r>
              <a:rPr lang="en-US" sz="4000" b="1">
                <a:solidFill>
                  <a:srgbClr val="FF3300"/>
                </a:solidFill>
              </a:rPr>
              <a:t>KIỂM TRA </a:t>
            </a:r>
          </a:p>
        </p:txBody>
      </p:sp>
      <p:sp>
        <p:nvSpPr>
          <p:cNvPr id="12297" name="Text Box 9"/>
          <p:cNvSpPr txBox="1">
            <a:spLocks noChangeArrowheads="1"/>
          </p:cNvSpPr>
          <p:nvPr/>
        </p:nvSpPr>
        <p:spPr bwMode="auto">
          <a:xfrm>
            <a:off x="990600" y="2971800"/>
            <a:ext cx="7543800" cy="1311275"/>
          </a:xfrm>
          <a:prstGeom prst="rect">
            <a:avLst/>
          </a:prstGeom>
          <a:solidFill>
            <a:srgbClr val="FFFF66"/>
          </a:solidFill>
          <a:ln w="9525">
            <a:noFill/>
            <a:miter lim="800000"/>
            <a:headEnd/>
            <a:tailEnd/>
          </a:ln>
        </p:spPr>
        <p:txBody>
          <a:bodyPr>
            <a:spAutoFit/>
          </a:bodyPr>
          <a:lstStyle/>
          <a:p>
            <a:pPr>
              <a:spcBef>
                <a:spcPct val="50000"/>
              </a:spcBef>
            </a:pPr>
            <a:r>
              <a:rPr lang="en-US" sz="4000">
                <a:solidFill>
                  <a:srgbClr val="0000FF"/>
                </a:solidFill>
              </a:rPr>
              <a:t>    Em nhắc lại cấu tạo của bài văn miêu tả cây cối ?</a:t>
            </a:r>
          </a:p>
        </p:txBody>
      </p:sp>
      <p:sp>
        <p:nvSpPr>
          <p:cNvPr id="3076" name="Text Box 11"/>
          <p:cNvSpPr txBox="1">
            <a:spLocks noChangeArrowheads="1"/>
          </p:cNvSpPr>
          <p:nvPr/>
        </p:nvSpPr>
        <p:spPr bwMode="auto">
          <a:xfrm>
            <a:off x="609600" y="228600"/>
            <a:ext cx="7924800" cy="1160463"/>
          </a:xfrm>
          <a:prstGeom prst="rect">
            <a:avLst/>
          </a:prstGeom>
          <a:noFill/>
          <a:ln w="9525">
            <a:noFill/>
            <a:miter lim="800000"/>
            <a:headEnd/>
            <a:tailEnd/>
          </a:ln>
        </p:spPr>
        <p:txBody>
          <a:bodyPr>
            <a:spAutoFit/>
          </a:bodyPr>
          <a:lstStyle/>
          <a:p>
            <a:pPr algn="ctr">
              <a:spcBef>
                <a:spcPct val="50000"/>
              </a:spcBef>
            </a:pPr>
            <a:endParaRPr lang="en-US" sz="2800" b="1">
              <a:solidFill>
                <a:srgbClr val="0000FF"/>
              </a:solidFill>
            </a:endParaRPr>
          </a:p>
          <a:p>
            <a:pPr algn="ctr">
              <a:spcBef>
                <a:spcPct val="50000"/>
              </a:spcBef>
            </a:pPr>
            <a:r>
              <a:rPr lang="en-US" sz="2800" b="1" u="sng">
                <a:solidFill>
                  <a:srgbClr val="0000FF"/>
                </a:solidFill>
              </a:rPr>
              <a:t>Tập làm văn</a:t>
            </a:r>
          </a:p>
        </p:txBody>
      </p:sp>
      <p:sp>
        <p:nvSpPr>
          <p:cNvPr id="12300" name="Text Box 12"/>
          <p:cNvSpPr txBox="1">
            <a:spLocks noChangeArrowheads="1"/>
          </p:cNvSpPr>
          <p:nvPr/>
        </p:nvSpPr>
        <p:spPr bwMode="auto">
          <a:xfrm>
            <a:off x="381000" y="2362200"/>
            <a:ext cx="8763000" cy="4237038"/>
          </a:xfrm>
          <a:prstGeom prst="rect">
            <a:avLst/>
          </a:prstGeom>
          <a:solidFill>
            <a:srgbClr val="FFFF66"/>
          </a:solidFill>
          <a:ln w="9525">
            <a:noFill/>
            <a:miter lim="800000"/>
            <a:headEnd/>
            <a:tailEnd/>
          </a:ln>
        </p:spPr>
        <p:txBody>
          <a:bodyPr>
            <a:spAutoFit/>
          </a:bodyPr>
          <a:lstStyle/>
          <a:p>
            <a:pPr>
              <a:spcBef>
                <a:spcPct val="50000"/>
              </a:spcBef>
            </a:pPr>
            <a:r>
              <a:rPr lang="en-US" sz="2800">
                <a:solidFill>
                  <a:srgbClr val="0000FF"/>
                </a:solidFill>
              </a:rPr>
              <a:t>        </a:t>
            </a:r>
            <a:r>
              <a:rPr lang="en-US" sz="3200">
                <a:solidFill>
                  <a:srgbClr val="0000FF"/>
                </a:solidFill>
              </a:rPr>
              <a:t>Bài văn miêu tả cây cối thường gồm ba phần:</a:t>
            </a:r>
          </a:p>
          <a:p>
            <a:pPr>
              <a:spcBef>
                <a:spcPct val="50000"/>
              </a:spcBef>
            </a:pPr>
            <a:r>
              <a:rPr lang="en-US" sz="3200">
                <a:solidFill>
                  <a:srgbClr val="0000FF"/>
                </a:solidFill>
              </a:rPr>
              <a:t>1/ Mở bài: Tả hoặc giới thiệu bao quát về cây.</a:t>
            </a:r>
          </a:p>
          <a:p>
            <a:pPr>
              <a:spcBef>
                <a:spcPct val="50000"/>
              </a:spcBef>
            </a:pPr>
            <a:r>
              <a:rPr lang="en-US" sz="3200">
                <a:solidFill>
                  <a:srgbClr val="0000FF"/>
                </a:solidFill>
              </a:rPr>
              <a:t>2/ Thân bài: Tả từng bộ phận của cây hoặc tả từng thời kì phát triển của cây.</a:t>
            </a:r>
          </a:p>
          <a:p>
            <a:pPr>
              <a:spcBef>
                <a:spcPct val="50000"/>
              </a:spcBef>
            </a:pPr>
            <a:r>
              <a:rPr lang="en-US" sz="3200">
                <a:solidFill>
                  <a:srgbClr val="0000FF"/>
                </a:solidFill>
              </a:rPr>
              <a:t>3/ Kết bài: Có thể nêu ích lợi của cây, ấn tượng đặc biệt hoặc tình cảm của người tả với cây.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297"/>
                                        </p:tgtEl>
                                        <p:attrNameLst>
                                          <p:attrName>style.visibility</p:attrName>
                                        </p:attrNameLst>
                                      </p:cBhvr>
                                      <p:to>
                                        <p:strVal val="visible"/>
                                      </p:to>
                                    </p:set>
                                    <p:animEffect transition="in" filter="wedge">
                                      <p:cBhvr>
                                        <p:cTn id="7" dur="2000"/>
                                        <p:tgtEl>
                                          <p:spTgt spid="122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2300"/>
                                        </p:tgtEl>
                                        <p:attrNameLst>
                                          <p:attrName>style.visibility</p:attrName>
                                        </p:attrNameLst>
                                      </p:cBhvr>
                                      <p:to>
                                        <p:strVal val="visible"/>
                                      </p:to>
                                    </p:set>
                                    <p:anim calcmode="lin" valueType="num">
                                      <p:cBhvr>
                                        <p:cTn id="12" dur="1000" fill="hold"/>
                                        <p:tgtEl>
                                          <p:spTgt spid="12300"/>
                                        </p:tgtEl>
                                        <p:attrNameLst>
                                          <p:attrName>ppt_w</p:attrName>
                                        </p:attrNameLst>
                                      </p:cBhvr>
                                      <p:tavLst>
                                        <p:tav tm="0">
                                          <p:val>
                                            <p:fltVal val="0"/>
                                          </p:val>
                                        </p:tav>
                                        <p:tav tm="100000">
                                          <p:val>
                                            <p:strVal val="#ppt_w"/>
                                          </p:val>
                                        </p:tav>
                                      </p:tavLst>
                                    </p:anim>
                                    <p:anim calcmode="lin" valueType="num">
                                      <p:cBhvr>
                                        <p:cTn id="13" dur="1000" fill="hold"/>
                                        <p:tgtEl>
                                          <p:spTgt spid="12300"/>
                                        </p:tgtEl>
                                        <p:attrNameLst>
                                          <p:attrName>ppt_h</p:attrName>
                                        </p:attrNameLst>
                                      </p:cBhvr>
                                      <p:tavLst>
                                        <p:tav tm="0">
                                          <p:val>
                                            <p:fltVal val="0"/>
                                          </p:val>
                                        </p:tav>
                                        <p:tav tm="100000">
                                          <p:val>
                                            <p:strVal val="#ppt_h"/>
                                          </p:val>
                                        </p:tav>
                                      </p:tavLst>
                                    </p:anim>
                                  </p:childTnLst>
                                </p:cTn>
                              </p:par>
                              <p:par>
                                <p:cTn id="14" presetID="20" presetClass="exit" presetSubtype="0" fill="hold" grpId="1" nodeType="withEffect">
                                  <p:stCondLst>
                                    <p:cond delay="0"/>
                                  </p:stCondLst>
                                  <p:childTnLst>
                                    <p:animEffect transition="out" filter="wedge">
                                      <p:cBhvr>
                                        <p:cTn id="15" dur="2000"/>
                                        <p:tgtEl>
                                          <p:spTgt spid="12297"/>
                                        </p:tgtEl>
                                      </p:cBhvr>
                                    </p:animEffect>
                                    <p:set>
                                      <p:cBhvr>
                                        <p:cTn id="16" dur="1" fill="hold">
                                          <p:stCondLst>
                                            <p:cond delay="1999"/>
                                          </p:stCondLst>
                                        </p:cTn>
                                        <p:tgtEl>
                                          <p:spTgt spid="122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animBg="1"/>
      <p:bldP spid="12297" grpId="1" animBg="1"/>
      <p:bldP spid="1230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ext Box 7"/>
          <p:cNvSpPr txBox="1">
            <a:spLocks noChangeArrowheads="1"/>
          </p:cNvSpPr>
          <p:nvPr/>
        </p:nvSpPr>
        <p:spPr bwMode="auto">
          <a:xfrm>
            <a:off x="685800" y="61913"/>
            <a:ext cx="7924800" cy="1984375"/>
          </a:xfrm>
          <a:prstGeom prst="rect">
            <a:avLst/>
          </a:prstGeom>
          <a:noFill/>
          <a:ln w="9525">
            <a:noFill/>
            <a:miter lim="800000"/>
            <a:headEnd/>
            <a:tailEnd/>
          </a:ln>
        </p:spPr>
        <p:txBody>
          <a:bodyPr>
            <a:spAutoFit/>
          </a:bodyPr>
          <a:lstStyle/>
          <a:p>
            <a:pPr algn="ctr">
              <a:spcBef>
                <a:spcPct val="50000"/>
              </a:spcBef>
            </a:pPr>
            <a:endParaRPr lang="en-US" sz="2800" b="1">
              <a:solidFill>
                <a:srgbClr val="0000FF"/>
              </a:solidFill>
            </a:endParaRPr>
          </a:p>
          <a:p>
            <a:pPr algn="ctr">
              <a:spcBef>
                <a:spcPct val="50000"/>
              </a:spcBef>
            </a:pPr>
            <a:r>
              <a:rPr lang="en-US" sz="2800" b="1" u="sng">
                <a:solidFill>
                  <a:srgbClr val="0000FF"/>
                </a:solidFill>
              </a:rPr>
              <a:t>Tập làm văn</a:t>
            </a:r>
          </a:p>
          <a:p>
            <a:pPr algn="ctr">
              <a:spcBef>
                <a:spcPct val="50000"/>
              </a:spcBef>
            </a:pPr>
            <a:r>
              <a:rPr lang="en-US" sz="3600" b="1">
                <a:solidFill>
                  <a:srgbClr val="FF3300"/>
                </a:solidFill>
              </a:rPr>
              <a:t>Luyện tập miêu tả cây cối</a:t>
            </a:r>
          </a:p>
        </p:txBody>
      </p:sp>
      <p:sp>
        <p:nvSpPr>
          <p:cNvPr id="16392" name="Text Box 8"/>
          <p:cNvSpPr txBox="1">
            <a:spLocks noChangeArrowheads="1"/>
          </p:cNvSpPr>
          <p:nvPr/>
        </p:nvSpPr>
        <p:spPr bwMode="auto">
          <a:xfrm>
            <a:off x="228600" y="1981200"/>
            <a:ext cx="1295400" cy="519113"/>
          </a:xfrm>
          <a:prstGeom prst="rect">
            <a:avLst/>
          </a:prstGeom>
          <a:noFill/>
          <a:ln w="9525">
            <a:noFill/>
            <a:miter lim="800000"/>
            <a:headEnd/>
            <a:tailEnd/>
          </a:ln>
        </p:spPr>
        <p:txBody>
          <a:bodyPr>
            <a:spAutoFit/>
          </a:bodyPr>
          <a:lstStyle/>
          <a:p>
            <a:pPr>
              <a:spcBef>
                <a:spcPct val="50000"/>
              </a:spcBef>
            </a:pPr>
            <a:r>
              <a:rPr lang="en-US" sz="2800" b="1" u="sng">
                <a:solidFill>
                  <a:srgbClr val="FF3300"/>
                </a:solidFill>
              </a:rPr>
              <a:t>Đề bài</a:t>
            </a:r>
            <a:r>
              <a:rPr lang="en-US" sz="2800">
                <a:solidFill>
                  <a:srgbClr val="FF3300"/>
                </a:solidFill>
              </a:rPr>
              <a:t> </a:t>
            </a:r>
          </a:p>
        </p:txBody>
      </p:sp>
      <p:sp>
        <p:nvSpPr>
          <p:cNvPr id="16393" name="Text Box 9"/>
          <p:cNvSpPr txBox="1">
            <a:spLocks noChangeArrowheads="1"/>
          </p:cNvSpPr>
          <p:nvPr/>
        </p:nvSpPr>
        <p:spPr bwMode="auto">
          <a:xfrm>
            <a:off x="0" y="2514600"/>
            <a:ext cx="9144000" cy="1066800"/>
          </a:xfrm>
          <a:prstGeom prst="rect">
            <a:avLst/>
          </a:prstGeom>
          <a:noFill/>
          <a:ln w="9525">
            <a:noFill/>
            <a:miter lim="800000"/>
            <a:headEnd/>
            <a:tailEnd/>
          </a:ln>
        </p:spPr>
        <p:txBody>
          <a:bodyPr>
            <a:spAutoFit/>
          </a:bodyPr>
          <a:lstStyle/>
          <a:p>
            <a:pPr>
              <a:spcBef>
                <a:spcPct val="50000"/>
              </a:spcBef>
            </a:pPr>
            <a:r>
              <a:rPr lang="en-US" sz="3200" b="1">
                <a:solidFill>
                  <a:srgbClr val="0000FF"/>
                </a:solidFill>
              </a:rPr>
              <a:t>     Tả một cây có bóng mát (hoặc cây ăn quả, cây hoa) mà em yêu thích.</a:t>
            </a:r>
          </a:p>
        </p:txBody>
      </p:sp>
      <p:sp>
        <p:nvSpPr>
          <p:cNvPr id="16394" name="Line 10"/>
          <p:cNvSpPr>
            <a:spLocks noChangeShapeType="1"/>
          </p:cNvSpPr>
          <p:nvPr/>
        </p:nvSpPr>
        <p:spPr bwMode="auto">
          <a:xfrm>
            <a:off x="2200275" y="3048000"/>
            <a:ext cx="3048000" cy="0"/>
          </a:xfrm>
          <a:prstGeom prst="line">
            <a:avLst/>
          </a:prstGeom>
          <a:noFill/>
          <a:ln w="57150">
            <a:solidFill>
              <a:schemeClr val="tx1"/>
            </a:solidFill>
            <a:round/>
            <a:headEnd/>
            <a:tailEnd/>
          </a:ln>
        </p:spPr>
        <p:txBody>
          <a:bodyPr/>
          <a:lstStyle/>
          <a:p>
            <a:endParaRPr lang="en-US"/>
          </a:p>
        </p:txBody>
      </p:sp>
      <p:sp>
        <p:nvSpPr>
          <p:cNvPr id="16395" name="Line 11"/>
          <p:cNvSpPr>
            <a:spLocks noChangeShapeType="1"/>
          </p:cNvSpPr>
          <p:nvPr/>
        </p:nvSpPr>
        <p:spPr bwMode="auto">
          <a:xfrm>
            <a:off x="6572250" y="3048000"/>
            <a:ext cx="2209800" cy="0"/>
          </a:xfrm>
          <a:prstGeom prst="line">
            <a:avLst/>
          </a:prstGeom>
          <a:noFill/>
          <a:ln w="57150">
            <a:solidFill>
              <a:schemeClr val="tx1"/>
            </a:solidFill>
            <a:round/>
            <a:headEnd/>
            <a:tailEnd/>
          </a:ln>
        </p:spPr>
        <p:txBody>
          <a:bodyPr/>
          <a:lstStyle/>
          <a:p>
            <a:endParaRPr lang="en-US"/>
          </a:p>
        </p:txBody>
      </p:sp>
      <p:sp>
        <p:nvSpPr>
          <p:cNvPr id="16396" name="Line 12"/>
          <p:cNvSpPr>
            <a:spLocks noChangeShapeType="1"/>
          </p:cNvSpPr>
          <p:nvPr/>
        </p:nvSpPr>
        <p:spPr bwMode="auto">
          <a:xfrm>
            <a:off x="204788" y="3505200"/>
            <a:ext cx="1524000" cy="0"/>
          </a:xfrm>
          <a:prstGeom prst="line">
            <a:avLst/>
          </a:prstGeom>
          <a:noFill/>
          <a:ln w="57150">
            <a:solidFill>
              <a:schemeClr val="tx1"/>
            </a:solidFill>
            <a:round/>
            <a:headEnd/>
            <a:tailEnd/>
          </a:ln>
        </p:spPr>
        <p:txBody>
          <a:bodyPr/>
          <a:lstStyle/>
          <a:p>
            <a:endParaRPr lang="en-US"/>
          </a:p>
        </p:txBody>
      </p:sp>
      <p:sp>
        <p:nvSpPr>
          <p:cNvPr id="16397" name="Line 13"/>
          <p:cNvSpPr>
            <a:spLocks noChangeShapeType="1"/>
          </p:cNvSpPr>
          <p:nvPr/>
        </p:nvSpPr>
        <p:spPr bwMode="auto">
          <a:xfrm>
            <a:off x="3400425" y="3505200"/>
            <a:ext cx="1524000" cy="0"/>
          </a:xfrm>
          <a:prstGeom prst="line">
            <a:avLst/>
          </a:prstGeom>
          <a:noFill/>
          <a:ln w="57150">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91">
                                            <p:txEl>
                                              <p:pRg st="2" end="2"/>
                                            </p:txEl>
                                          </p:spTgt>
                                        </p:tgtEl>
                                        <p:attrNameLst>
                                          <p:attrName>style.visibility</p:attrName>
                                        </p:attrNameLst>
                                      </p:cBhvr>
                                      <p:to>
                                        <p:strVal val="visible"/>
                                      </p:to>
                                    </p:set>
                                    <p:animEffect transition="in" filter="blinds(horizontal)">
                                      <p:cBhvr>
                                        <p:cTn id="7" dur="500"/>
                                        <p:tgtEl>
                                          <p:spTgt spid="1639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6392">
                                            <p:txEl>
                                              <p:pRg st="0" end="0"/>
                                            </p:txEl>
                                          </p:spTgt>
                                        </p:tgtEl>
                                        <p:attrNameLst>
                                          <p:attrName>style.visibility</p:attrName>
                                        </p:attrNameLst>
                                      </p:cBhvr>
                                      <p:to>
                                        <p:strVal val="visible"/>
                                      </p:to>
                                    </p:set>
                                    <p:animEffect transition="in" filter="box(in)">
                                      <p:cBhvr>
                                        <p:cTn id="12" dur="500"/>
                                        <p:tgtEl>
                                          <p:spTgt spid="1639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393"/>
                                        </p:tgtEl>
                                        <p:attrNameLst>
                                          <p:attrName>style.visibility</p:attrName>
                                        </p:attrNameLst>
                                      </p:cBhvr>
                                      <p:to>
                                        <p:strVal val="visible"/>
                                      </p:to>
                                    </p:set>
                                    <p:animEffect transition="in" filter="checkerboard(across)">
                                      <p:cBhvr>
                                        <p:cTn id="17" dur="500"/>
                                        <p:tgtEl>
                                          <p:spTgt spid="163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6394"/>
                                        </p:tgtEl>
                                        <p:attrNameLst>
                                          <p:attrName>style.visibility</p:attrName>
                                        </p:attrNameLst>
                                      </p:cBhvr>
                                      <p:to>
                                        <p:strVal val="visible"/>
                                      </p:to>
                                    </p:set>
                                    <p:animEffect transition="in" filter="diamond(in)">
                                      <p:cBhvr>
                                        <p:cTn id="22" dur="2000"/>
                                        <p:tgtEl>
                                          <p:spTgt spid="163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395"/>
                                        </p:tgtEl>
                                        <p:attrNameLst>
                                          <p:attrName>style.visibility</p:attrName>
                                        </p:attrNameLst>
                                      </p:cBhvr>
                                      <p:to>
                                        <p:strVal val="visible"/>
                                      </p:to>
                                    </p:set>
                                    <p:anim calcmode="lin" valueType="num">
                                      <p:cBhvr additive="base">
                                        <p:cTn id="27" dur="500" fill="hold"/>
                                        <p:tgtEl>
                                          <p:spTgt spid="16395"/>
                                        </p:tgtEl>
                                        <p:attrNameLst>
                                          <p:attrName>ppt_x</p:attrName>
                                        </p:attrNameLst>
                                      </p:cBhvr>
                                      <p:tavLst>
                                        <p:tav tm="0">
                                          <p:val>
                                            <p:strVal val="#ppt_x"/>
                                          </p:val>
                                        </p:tav>
                                        <p:tav tm="100000">
                                          <p:val>
                                            <p:strVal val="#ppt_x"/>
                                          </p:val>
                                        </p:tav>
                                      </p:tavLst>
                                    </p:anim>
                                    <p:anim calcmode="lin" valueType="num">
                                      <p:cBhvr additive="base">
                                        <p:cTn id="28" dur="500" fill="hold"/>
                                        <p:tgtEl>
                                          <p:spTgt spid="1639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396"/>
                                        </p:tgtEl>
                                        <p:attrNameLst>
                                          <p:attrName>style.visibility</p:attrName>
                                        </p:attrNameLst>
                                      </p:cBhvr>
                                      <p:to>
                                        <p:strVal val="visible"/>
                                      </p:to>
                                    </p:set>
                                    <p:anim calcmode="lin" valueType="num">
                                      <p:cBhvr additive="base">
                                        <p:cTn id="33" dur="500" fill="hold"/>
                                        <p:tgtEl>
                                          <p:spTgt spid="16396"/>
                                        </p:tgtEl>
                                        <p:attrNameLst>
                                          <p:attrName>ppt_x</p:attrName>
                                        </p:attrNameLst>
                                      </p:cBhvr>
                                      <p:tavLst>
                                        <p:tav tm="0">
                                          <p:val>
                                            <p:strVal val="#ppt_x"/>
                                          </p:val>
                                        </p:tav>
                                        <p:tav tm="100000">
                                          <p:val>
                                            <p:strVal val="#ppt_x"/>
                                          </p:val>
                                        </p:tav>
                                      </p:tavLst>
                                    </p:anim>
                                    <p:anim calcmode="lin" valueType="num">
                                      <p:cBhvr additive="base">
                                        <p:cTn id="34" dur="500" fill="hold"/>
                                        <p:tgtEl>
                                          <p:spTgt spid="16396"/>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397"/>
                                        </p:tgtEl>
                                        <p:attrNameLst>
                                          <p:attrName>style.visibility</p:attrName>
                                        </p:attrNameLst>
                                      </p:cBhvr>
                                      <p:to>
                                        <p:strVal val="visible"/>
                                      </p:to>
                                    </p:set>
                                    <p:anim calcmode="lin" valueType="num">
                                      <p:cBhvr additive="base">
                                        <p:cTn id="39" dur="500" fill="hold"/>
                                        <p:tgtEl>
                                          <p:spTgt spid="16397"/>
                                        </p:tgtEl>
                                        <p:attrNameLst>
                                          <p:attrName>ppt_x</p:attrName>
                                        </p:attrNameLst>
                                      </p:cBhvr>
                                      <p:tavLst>
                                        <p:tav tm="0">
                                          <p:val>
                                            <p:strVal val="#ppt_x"/>
                                          </p:val>
                                        </p:tav>
                                        <p:tav tm="100000">
                                          <p:val>
                                            <p:strVal val="#ppt_x"/>
                                          </p:val>
                                        </p:tav>
                                      </p:tavLst>
                                    </p:anim>
                                    <p:anim calcmode="lin" valueType="num">
                                      <p:cBhvr additive="base">
                                        <p:cTn id="40" dur="500" fill="hold"/>
                                        <p:tgtEl>
                                          <p:spTgt spid="163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p:bldP spid="16394" grpId="0" animBg="1"/>
      <p:bldP spid="16395" grpId="0" animBg="1"/>
      <p:bldP spid="16396" grpId="0" animBg="1"/>
      <p:bldP spid="1639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Text Box 11"/>
          <p:cNvSpPr txBox="1">
            <a:spLocks noChangeArrowheads="1"/>
          </p:cNvSpPr>
          <p:nvPr/>
        </p:nvSpPr>
        <p:spPr bwMode="auto">
          <a:xfrm>
            <a:off x="762000" y="2819400"/>
            <a:ext cx="2438400" cy="457200"/>
          </a:xfrm>
          <a:prstGeom prst="rect">
            <a:avLst/>
          </a:prstGeom>
          <a:noFill/>
          <a:ln w="9525">
            <a:noFill/>
            <a:miter lim="800000"/>
            <a:headEnd/>
            <a:tailEnd/>
          </a:ln>
        </p:spPr>
        <p:txBody>
          <a:bodyPr>
            <a:spAutoFit/>
          </a:bodyPr>
          <a:lstStyle/>
          <a:p>
            <a:pPr>
              <a:spcBef>
                <a:spcPct val="50000"/>
              </a:spcBef>
            </a:pPr>
            <a:r>
              <a:rPr lang="en-US" sz="2400">
                <a:solidFill>
                  <a:srgbClr val="FF3300"/>
                </a:solidFill>
              </a:rPr>
              <a:t>Cây phượng vĩ</a:t>
            </a:r>
          </a:p>
        </p:txBody>
      </p:sp>
      <p:sp>
        <p:nvSpPr>
          <p:cNvPr id="19468" name="Text Box 12"/>
          <p:cNvSpPr txBox="1">
            <a:spLocks noChangeArrowheads="1"/>
          </p:cNvSpPr>
          <p:nvPr/>
        </p:nvSpPr>
        <p:spPr bwMode="auto">
          <a:xfrm>
            <a:off x="6172200" y="2667000"/>
            <a:ext cx="1752600" cy="457200"/>
          </a:xfrm>
          <a:prstGeom prst="rect">
            <a:avLst/>
          </a:prstGeom>
          <a:noFill/>
          <a:ln w="9525">
            <a:noFill/>
            <a:miter lim="800000"/>
            <a:headEnd/>
            <a:tailEnd/>
          </a:ln>
        </p:spPr>
        <p:txBody>
          <a:bodyPr>
            <a:spAutoFit/>
          </a:bodyPr>
          <a:lstStyle/>
          <a:p>
            <a:pPr>
              <a:spcBef>
                <a:spcPct val="50000"/>
              </a:spcBef>
            </a:pPr>
            <a:r>
              <a:rPr lang="en-US" sz="2400">
                <a:solidFill>
                  <a:srgbClr val="FF3300"/>
                </a:solidFill>
              </a:rPr>
              <a:t>Cây bàng </a:t>
            </a:r>
          </a:p>
        </p:txBody>
      </p:sp>
      <p:sp>
        <p:nvSpPr>
          <p:cNvPr id="19469" name="Text Box 13"/>
          <p:cNvSpPr txBox="1">
            <a:spLocks noChangeArrowheads="1"/>
          </p:cNvSpPr>
          <p:nvPr/>
        </p:nvSpPr>
        <p:spPr bwMode="auto">
          <a:xfrm>
            <a:off x="1524000" y="6400800"/>
            <a:ext cx="1295400" cy="457200"/>
          </a:xfrm>
          <a:prstGeom prst="rect">
            <a:avLst/>
          </a:prstGeom>
          <a:noFill/>
          <a:ln w="9525">
            <a:noFill/>
            <a:miter lim="800000"/>
            <a:headEnd/>
            <a:tailEnd/>
          </a:ln>
        </p:spPr>
        <p:txBody>
          <a:bodyPr>
            <a:spAutoFit/>
          </a:bodyPr>
          <a:lstStyle/>
          <a:p>
            <a:pPr>
              <a:spcBef>
                <a:spcPct val="50000"/>
              </a:spcBef>
            </a:pPr>
            <a:r>
              <a:rPr lang="en-US" sz="2400">
                <a:solidFill>
                  <a:srgbClr val="FF3300"/>
                </a:solidFill>
              </a:rPr>
              <a:t>Cây đa</a:t>
            </a:r>
          </a:p>
        </p:txBody>
      </p:sp>
      <p:sp>
        <p:nvSpPr>
          <p:cNvPr id="19470" name="Text Box 14"/>
          <p:cNvSpPr txBox="1">
            <a:spLocks noChangeArrowheads="1"/>
          </p:cNvSpPr>
          <p:nvPr/>
        </p:nvSpPr>
        <p:spPr bwMode="auto">
          <a:xfrm>
            <a:off x="6629400" y="6400800"/>
            <a:ext cx="1524000" cy="457200"/>
          </a:xfrm>
          <a:prstGeom prst="rect">
            <a:avLst/>
          </a:prstGeom>
          <a:noFill/>
          <a:ln w="9525">
            <a:noFill/>
            <a:miter lim="800000"/>
            <a:headEnd/>
            <a:tailEnd/>
          </a:ln>
        </p:spPr>
        <p:txBody>
          <a:bodyPr>
            <a:spAutoFit/>
          </a:bodyPr>
          <a:lstStyle/>
          <a:p>
            <a:pPr>
              <a:spcBef>
                <a:spcPct val="50000"/>
              </a:spcBef>
            </a:pPr>
            <a:r>
              <a:rPr lang="en-US" sz="2400">
                <a:solidFill>
                  <a:srgbClr val="FF3300"/>
                </a:solidFill>
              </a:rPr>
              <a:t>Cây xoan</a:t>
            </a:r>
          </a:p>
        </p:txBody>
      </p:sp>
      <p:sp>
        <p:nvSpPr>
          <p:cNvPr id="5126" name="Text Box 15"/>
          <p:cNvSpPr txBox="1">
            <a:spLocks noChangeArrowheads="1"/>
          </p:cNvSpPr>
          <p:nvPr/>
        </p:nvSpPr>
        <p:spPr bwMode="auto">
          <a:xfrm>
            <a:off x="3886200" y="2209800"/>
            <a:ext cx="1371600" cy="1930400"/>
          </a:xfrm>
          <a:prstGeom prst="rect">
            <a:avLst/>
          </a:prstGeom>
          <a:noFill/>
          <a:ln w="9525">
            <a:solidFill>
              <a:srgbClr val="FF3300"/>
            </a:solidFill>
            <a:miter lim="800000"/>
            <a:headEnd/>
            <a:tailEnd/>
          </a:ln>
        </p:spPr>
        <p:txBody>
          <a:bodyPr>
            <a:spAutoFit/>
          </a:bodyPr>
          <a:lstStyle/>
          <a:p>
            <a:pPr>
              <a:spcBef>
                <a:spcPct val="50000"/>
              </a:spcBef>
            </a:pPr>
            <a:r>
              <a:rPr lang="en-US" sz="4000">
                <a:solidFill>
                  <a:srgbClr val="0000FF"/>
                </a:solidFill>
              </a:rPr>
              <a:t>Cây bóng mát</a:t>
            </a:r>
          </a:p>
        </p:txBody>
      </p:sp>
      <p:pic>
        <p:nvPicPr>
          <p:cNvPr id="19472" name="Picture 16" descr="A01 (2)"/>
          <p:cNvPicPr>
            <a:picLocks noChangeAspect="1" noChangeArrowheads="1"/>
          </p:cNvPicPr>
          <p:nvPr/>
        </p:nvPicPr>
        <p:blipFill>
          <a:blip r:embed="rId2" cstate="print"/>
          <a:srcRect/>
          <a:stretch>
            <a:fillRect/>
          </a:stretch>
        </p:blipFill>
        <p:spPr bwMode="auto">
          <a:xfrm>
            <a:off x="457200" y="3352800"/>
            <a:ext cx="3352800" cy="3124200"/>
          </a:xfrm>
          <a:prstGeom prst="rect">
            <a:avLst/>
          </a:prstGeom>
          <a:noFill/>
          <a:ln w="9525">
            <a:noFill/>
            <a:miter lim="800000"/>
            <a:headEnd/>
            <a:tailEnd/>
          </a:ln>
        </p:spPr>
      </p:pic>
      <p:pic>
        <p:nvPicPr>
          <p:cNvPr id="19477" name="Picture 21" descr="51-XoanNinhThuan"/>
          <p:cNvPicPr>
            <a:picLocks noChangeAspect="1" noChangeArrowheads="1"/>
          </p:cNvPicPr>
          <p:nvPr/>
        </p:nvPicPr>
        <p:blipFill>
          <a:blip r:embed="rId3"/>
          <a:srcRect/>
          <a:stretch>
            <a:fillRect/>
          </a:stretch>
        </p:blipFill>
        <p:spPr bwMode="auto">
          <a:xfrm>
            <a:off x="5486400" y="3124200"/>
            <a:ext cx="3352800" cy="3352800"/>
          </a:xfrm>
          <a:prstGeom prst="rect">
            <a:avLst/>
          </a:prstGeom>
          <a:noFill/>
          <a:ln w="9525">
            <a:noFill/>
            <a:miter lim="800000"/>
            <a:headEnd/>
            <a:tailEnd/>
          </a:ln>
        </p:spPr>
      </p:pic>
      <p:pic>
        <p:nvPicPr>
          <p:cNvPr id="19478" name="Picture 22" descr="A01 (3)"/>
          <p:cNvPicPr>
            <a:picLocks noChangeAspect="1" noChangeArrowheads="1"/>
          </p:cNvPicPr>
          <p:nvPr/>
        </p:nvPicPr>
        <p:blipFill>
          <a:blip r:embed="rId4" cstate="print"/>
          <a:srcRect/>
          <a:stretch>
            <a:fillRect/>
          </a:stretch>
        </p:blipFill>
        <p:spPr bwMode="auto">
          <a:xfrm>
            <a:off x="5486400" y="0"/>
            <a:ext cx="3429000" cy="2743200"/>
          </a:xfrm>
          <a:prstGeom prst="rect">
            <a:avLst/>
          </a:prstGeom>
          <a:noFill/>
          <a:ln w="9525">
            <a:noFill/>
            <a:miter lim="800000"/>
            <a:headEnd/>
            <a:tailEnd/>
          </a:ln>
        </p:spPr>
      </p:pic>
      <p:pic>
        <p:nvPicPr>
          <p:cNvPr id="19480" name="Picture 24" descr="PHUONG%20VY"/>
          <p:cNvPicPr>
            <a:picLocks noChangeAspect="1" noChangeArrowheads="1"/>
          </p:cNvPicPr>
          <p:nvPr/>
        </p:nvPicPr>
        <p:blipFill>
          <a:blip r:embed="rId5"/>
          <a:srcRect/>
          <a:stretch>
            <a:fillRect/>
          </a:stretch>
        </p:blipFill>
        <p:spPr bwMode="auto">
          <a:xfrm>
            <a:off x="228600" y="38100"/>
            <a:ext cx="3657600"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480"/>
                                        </p:tgtEl>
                                        <p:attrNameLst>
                                          <p:attrName>style.visibility</p:attrName>
                                        </p:attrNameLst>
                                      </p:cBhvr>
                                      <p:to>
                                        <p:strVal val="visible"/>
                                      </p:to>
                                    </p:set>
                                    <p:animEffect transition="in" filter="blinds(horizontal)">
                                      <p:cBhvr>
                                        <p:cTn id="7" dur="500"/>
                                        <p:tgtEl>
                                          <p:spTgt spid="1948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467"/>
                                        </p:tgtEl>
                                        <p:attrNameLst>
                                          <p:attrName>style.visibility</p:attrName>
                                        </p:attrNameLst>
                                      </p:cBhvr>
                                      <p:to>
                                        <p:strVal val="visible"/>
                                      </p:to>
                                    </p:set>
                                    <p:animEffect transition="in" filter="blinds(horizontal)">
                                      <p:cBhvr>
                                        <p:cTn id="10" dur="500"/>
                                        <p:tgtEl>
                                          <p:spTgt spid="194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9478"/>
                                        </p:tgtEl>
                                        <p:attrNameLst>
                                          <p:attrName>style.visibility</p:attrName>
                                        </p:attrNameLst>
                                      </p:cBhvr>
                                      <p:to>
                                        <p:strVal val="visible"/>
                                      </p:to>
                                    </p:set>
                                    <p:animEffect transition="in" filter="box(in)">
                                      <p:cBhvr>
                                        <p:cTn id="15" dur="500"/>
                                        <p:tgtEl>
                                          <p:spTgt spid="1947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9468"/>
                                        </p:tgtEl>
                                        <p:attrNameLst>
                                          <p:attrName>style.visibility</p:attrName>
                                        </p:attrNameLst>
                                      </p:cBhvr>
                                      <p:to>
                                        <p:strVal val="visible"/>
                                      </p:to>
                                    </p:set>
                                    <p:animEffect transition="in" filter="box(in)">
                                      <p:cBhvr>
                                        <p:cTn id="18" dur="500"/>
                                        <p:tgtEl>
                                          <p:spTgt spid="1946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19472"/>
                                        </p:tgtEl>
                                        <p:attrNameLst>
                                          <p:attrName>style.visibility</p:attrName>
                                        </p:attrNameLst>
                                      </p:cBhvr>
                                      <p:to>
                                        <p:strVal val="visible"/>
                                      </p:to>
                                    </p:set>
                                    <p:animEffect transition="in" filter="checkerboard(across)">
                                      <p:cBhvr>
                                        <p:cTn id="23" dur="500"/>
                                        <p:tgtEl>
                                          <p:spTgt spid="19472"/>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9469"/>
                                        </p:tgtEl>
                                        <p:attrNameLst>
                                          <p:attrName>style.visibility</p:attrName>
                                        </p:attrNameLst>
                                      </p:cBhvr>
                                      <p:to>
                                        <p:strVal val="visible"/>
                                      </p:to>
                                    </p:set>
                                    <p:animEffect transition="in" filter="checkerboard(across)">
                                      <p:cBhvr>
                                        <p:cTn id="26" dur="500"/>
                                        <p:tgtEl>
                                          <p:spTgt spid="1946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nodeType="clickEffect">
                                  <p:stCondLst>
                                    <p:cond delay="0"/>
                                  </p:stCondLst>
                                  <p:childTnLst>
                                    <p:set>
                                      <p:cBhvr>
                                        <p:cTn id="30" dur="1" fill="hold">
                                          <p:stCondLst>
                                            <p:cond delay="0"/>
                                          </p:stCondLst>
                                        </p:cTn>
                                        <p:tgtEl>
                                          <p:spTgt spid="19477"/>
                                        </p:tgtEl>
                                        <p:attrNameLst>
                                          <p:attrName>style.visibility</p:attrName>
                                        </p:attrNameLst>
                                      </p:cBhvr>
                                      <p:to>
                                        <p:strVal val="visible"/>
                                      </p:to>
                                    </p:set>
                                    <p:animEffect transition="in" filter="diamond(in)">
                                      <p:cBhvr>
                                        <p:cTn id="31" dur="2000"/>
                                        <p:tgtEl>
                                          <p:spTgt spid="19477"/>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19470"/>
                                        </p:tgtEl>
                                        <p:attrNameLst>
                                          <p:attrName>style.visibility</p:attrName>
                                        </p:attrNameLst>
                                      </p:cBhvr>
                                      <p:to>
                                        <p:strVal val="visible"/>
                                      </p:to>
                                    </p:set>
                                    <p:animEffect transition="in" filter="diamond(in)">
                                      <p:cBhvr>
                                        <p:cTn id="34" dur="2000"/>
                                        <p:tgtEl>
                                          <p:spTgt spid="19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p:bldP spid="19468" grpId="0"/>
      <p:bldP spid="19469" grpId="0"/>
      <p:bldP spid="194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4" name="Text Box 12"/>
          <p:cNvSpPr txBox="1">
            <a:spLocks noChangeArrowheads="1"/>
          </p:cNvSpPr>
          <p:nvPr/>
        </p:nvSpPr>
        <p:spPr bwMode="auto">
          <a:xfrm>
            <a:off x="685800" y="2971800"/>
            <a:ext cx="1905000" cy="457200"/>
          </a:xfrm>
          <a:prstGeom prst="rect">
            <a:avLst/>
          </a:prstGeom>
          <a:noFill/>
          <a:ln w="9525">
            <a:noFill/>
            <a:miter lim="800000"/>
            <a:headEnd/>
            <a:tailEnd/>
          </a:ln>
        </p:spPr>
        <p:txBody>
          <a:bodyPr>
            <a:spAutoFit/>
          </a:bodyPr>
          <a:lstStyle/>
          <a:p>
            <a:pPr algn="ctr">
              <a:spcBef>
                <a:spcPct val="50000"/>
              </a:spcBef>
            </a:pPr>
            <a:r>
              <a:rPr lang="en-US" sz="2400">
                <a:solidFill>
                  <a:srgbClr val="FF3300"/>
                </a:solidFill>
              </a:rPr>
              <a:t>Cây mít</a:t>
            </a:r>
          </a:p>
        </p:txBody>
      </p:sp>
      <p:sp>
        <p:nvSpPr>
          <p:cNvPr id="18445" name="Text Box 13"/>
          <p:cNvSpPr txBox="1">
            <a:spLocks noChangeArrowheads="1"/>
          </p:cNvSpPr>
          <p:nvPr/>
        </p:nvSpPr>
        <p:spPr bwMode="auto">
          <a:xfrm>
            <a:off x="6781800" y="6400800"/>
            <a:ext cx="1828800" cy="457200"/>
          </a:xfrm>
          <a:prstGeom prst="rect">
            <a:avLst/>
          </a:prstGeom>
          <a:noFill/>
          <a:ln w="9525">
            <a:noFill/>
            <a:miter lim="800000"/>
            <a:headEnd/>
            <a:tailEnd/>
          </a:ln>
        </p:spPr>
        <p:txBody>
          <a:bodyPr>
            <a:spAutoFit/>
          </a:bodyPr>
          <a:lstStyle/>
          <a:p>
            <a:pPr>
              <a:spcBef>
                <a:spcPct val="50000"/>
              </a:spcBef>
            </a:pPr>
            <a:r>
              <a:rPr lang="en-US" sz="2400">
                <a:solidFill>
                  <a:srgbClr val="FF3300"/>
                </a:solidFill>
              </a:rPr>
              <a:t>Cây dừa</a:t>
            </a:r>
          </a:p>
        </p:txBody>
      </p:sp>
      <p:sp>
        <p:nvSpPr>
          <p:cNvPr id="6148" name="Text Box 14"/>
          <p:cNvSpPr txBox="1">
            <a:spLocks noChangeArrowheads="1"/>
          </p:cNvSpPr>
          <p:nvPr/>
        </p:nvSpPr>
        <p:spPr bwMode="auto">
          <a:xfrm>
            <a:off x="4038600" y="2286000"/>
            <a:ext cx="1143000" cy="1563688"/>
          </a:xfrm>
          <a:prstGeom prst="rect">
            <a:avLst/>
          </a:prstGeom>
          <a:noFill/>
          <a:ln w="9525">
            <a:solidFill>
              <a:srgbClr val="FF3300"/>
            </a:solidFill>
            <a:miter lim="800000"/>
            <a:headEnd/>
            <a:tailEnd/>
          </a:ln>
        </p:spPr>
        <p:txBody>
          <a:bodyPr>
            <a:spAutoFit/>
          </a:bodyPr>
          <a:lstStyle/>
          <a:p>
            <a:pPr>
              <a:spcBef>
                <a:spcPct val="50000"/>
              </a:spcBef>
            </a:pPr>
            <a:r>
              <a:rPr lang="en-US" sz="3200">
                <a:solidFill>
                  <a:srgbClr val="0000FF"/>
                </a:solidFill>
              </a:rPr>
              <a:t>Cây ăn quả</a:t>
            </a:r>
          </a:p>
        </p:txBody>
      </p:sp>
      <p:pic>
        <p:nvPicPr>
          <p:cNvPr id="18451" name="Picture 19" descr="Cay%20mit%20063"/>
          <p:cNvPicPr>
            <a:picLocks noChangeAspect="1" noChangeArrowheads="1"/>
          </p:cNvPicPr>
          <p:nvPr/>
        </p:nvPicPr>
        <p:blipFill>
          <a:blip r:embed="rId2"/>
          <a:srcRect/>
          <a:stretch>
            <a:fillRect/>
          </a:stretch>
        </p:blipFill>
        <p:spPr bwMode="auto">
          <a:xfrm>
            <a:off x="0" y="0"/>
            <a:ext cx="3581400" cy="2971800"/>
          </a:xfrm>
          <a:prstGeom prst="rect">
            <a:avLst/>
          </a:prstGeom>
          <a:noFill/>
          <a:ln w="9525">
            <a:noFill/>
            <a:miter lim="800000"/>
            <a:headEnd/>
            <a:tailEnd/>
          </a:ln>
        </p:spPr>
      </p:pic>
      <p:pic>
        <p:nvPicPr>
          <p:cNvPr id="18455" name="Picture 23" descr="Dua-Nhao-Thom-1"/>
          <p:cNvPicPr>
            <a:picLocks noChangeAspect="1" noChangeArrowheads="1"/>
          </p:cNvPicPr>
          <p:nvPr/>
        </p:nvPicPr>
        <p:blipFill>
          <a:blip r:embed="rId3"/>
          <a:srcRect/>
          <a:stretch>
            <a:fillRect/>
          </a:stretch>
        </p:blipFill>
        <p:spPr bwMode="auto">
          <a:xfrm>
            <a:off x="5562600" y="3352800"/>
            <a:ext cx="3581400" cy="3133725"/>
          </a:xfrm>
          <a:prstGeom prst="rect">
            <a:avLst/>
          </a:prstGeom>
          <a:noFill/>
          <a:ln w="9525">
            <a:noFill/>
            <a:miter lim="800000"/>
            <a:headEnd/>
            <a:tailEnd/>
          </a:ln>
        </p:spPr>
      </p:pic>
      <p:pic>
        <p:nvPicPr>
          <p:cNvPr id="18457" name="Picture 25" descr="ANd9GcRLbn_EIy5e_q6is87MJKwubQBaOz0dKxVRYq_8FZuy1A36Ylj4"/>
          <p:cNvPicPr>
            <a:picLocks noChangeAspect="1" noChangeArrowheads="1"/>
          </p:cNvPicPr>
          <p:nvPr/>
        </p:nvPicPr>
        <p:blipFill>
          <a:blip r:embed="rId4"/>
          <a:srcRect/>
          <a:stretch>
            <a:fillRect/>
          </a:stretch>
        </p:blipFill>
        <p:spPr bwMode="auto">
          <a:xfrm>
            <a:off x="0" y="3429000"/>
            <a:ext cx="3505200" cy="2895600"/>
          </a:xfrm>
          <a:prstGeom prst="rect">
            <a:avLst/>
          </a:prstGeom>
          <a:noFill/>
          <a:ln w="9525">
            <a:noFill/>
            <a:miter lim="800000"/>
            <a:headEnd/>
            <a:tailEnd/>
          </a:ln>
        </p:spPr>
      </p:pic>
      <p:pic>
        <p:nvPicPr>
          <p:cNvPr id="18459" name="Picture 27" descr="ANd9GcQYXkYzusIAjCEdw1N3iFRS7VBfGuqYemWxDB17iYTzV46Zb6SAew"/>
          <p:cNvPicPr>
            <a:picLocks noChangeAspect="1" noChangeArrowheads="1"/>
          </p:cNvPicPr>
          <p:nvPr/>
        </p:nvPicPr>
        <p:blipFill>
          <a:blip r:embed="rId5"/>
          <a:srcRect/>
          <a:stretch>
            <a:fillRect/>
          </a:stretch>
        </p:blipFill>
        <p:spPr bwMode="auto">
          <a:xfrm>
            <a:off x="5486400" y="0"/>
            <a:ext cx="3657600" cy="2895600"/>
          </a:xfrm>
          <a:prstGeom prst="rect">
            <a:avLst/>
          </a:prstGeom>
          <a:noFill/>
          <a:ln w="9525">
            <a:noFill/>
            <a:miter lim="800000"/>
            <a:headEnd/>
            <a:tailEnd/>
          </a:ln>
        </p:spPr>
      </p:pic>
      <p:sp>
        <p:nvSpPr>
          <p:cNvPr id="18460" name="Text Box 28"/>
          <p:cNvSpPr txBox="1">
            <a:spLocks noChangeArrowheads="1"/>
          </p:cNvSpPr>
          <p:nvPr/>
        </p:nvSpPr>
        <p:spPr bwMode="auto">
          <a:xfrm>
            <a:off x="762000" y="6400800"/>
            <a:ext cx="1905000" cy="457200"/>
          </a:xfrm>
          <a:prstGeom prst="rect">
            <a:avLst/>
          </a:prstGeom>
          <a:noFill/>
          <a:ln w="9525">
            <a:noFill/>
            <a:miter lim="800000"/>
            <a:headEnd/>
            <a:tailEnd/>
          </a:ln>
        </p:spPr>
        <p:txBody>
          <a:bodyPr>
            <a:spAutoFit/>
          </a:bodyPr>
          <a:lstStyle/>
          <a:p>
            <a:pPr algn="ctr">
              <a:spcBef>
                <a:spcPct val="50000"/>
              </a:spcBef>
            </a:pPr>
            <a:r>
              <a:rPr lang="en-US" sz="2400">
                <a:solidFill>
                  <a:srgbClr val="FF3300"/>
                </a:solidFill>
              </a:rPr>
              <a:t>Cây bưởi</a:t>
            </a:r>
          </a:p>
        </p:txBody>
      </p:sp>
      <p:sp>
        <p:nvSpPr>
          <p:cNvPr id="18461" name="Text Box 29"/>
          <p:cNvSpPr txBox="1">
            <a:spLocks noChangeArrowheads="1"/>
          </p:cNvSpPr>
          <p:nvPr/>
        </p:nvSpPr>
        <p:spPr bwMode="auto">
          <a:xfrm>
            <a:off x="6400800" y="2819400"/>
            <a:ext cx="1905000" cy="457200"/>
          </a:xfrm>
          <a:prstGeom prst="rect">
            <a:avLst/>
          </a:prstGeom>
          <a:noFill/>
          <a:ln w="9525">
            <a:noFill/>
            <a:miter lim="800000"/>
            <a:headEnd/>
            <a:tailEnd/>
          </a:ln>
        </p:spPr>
        <p:txBody>
          <a:bodyPr>
            <a:spAutoFit/>
          </a:bodyPr>
          <a:lstStyle/>
          <a:p>
            <a:pPr algn="ctr">
              <a:spcBef>
                <a:spcPct val="50000"/>
              </a:spcBef>
            </a:pPr>
            <a:r>
              <a:rPr lang="en-US" sz="2400">
                <a:solidFill>
                  <a:srgbClr val="FF3300"/>
                </a:solidFill>
              </a:rPr>
              <a:t>Cây mận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451"/>
                                        </p:tgtEl>
                                        <p:attrNameLst>
                                          <p:attrName>style.visibility</p:attrName>
                                        </p:attrNameLst>
                                      </p:cBhvr>
                                      <p:to>
                                        <p:strVal val="visible"/>
                                      </p:to>
                                    </p:set>
                                    <p:animEffect transition="in" filter="blinds(horizontal)">
                                      <p:cBhvr>
                                        <p:cTn id="7" dur="500"/>
                                        <p:tgtEl>
                                          <p:spTgt spid="184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444"/>
                                        </p:tgtEl>
                                        <p:attrNameLst>
                                          <p:attrName>style.visibility</p:attrName>
                                        </p:attrNameLst>
                                      </p:cBhvr>
                                      <p:to>
                                        <p:strVal val="visible"/>
                                      </p:to>
                                    </p:set>
                                    <p:animEffect transition="in" filter="blinds(horizontal)">
                                      <p:cBhvr>
                                        <p:cTn id="10" dur="500"/>
                                        <p:tgtEl>
                                          <p:spTgt spid="1844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8459"/>
                                        </p:tgtEl>
                                        <p:attrNameLst>
                                          <p:attrName>style.visibility</p:attrName>
                                        </p:attrNameLst>
                                      </p:cBhvr>
                                      <p:to>
                                        <p:strVal val="visible"/>
                                      </p:to>
                                    </p:set>
                                    <p:animEffect transition="in" filter="box(in)">
                                      <p:cBhvr>
                                        <p:cTn id="15" dur="500"/>
                                        <p:tgtEl>
                                          <p:spTgt spid="1845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8461"/>
                                        </p:tgtEl>
                                        <p:attrNameLst>
                                          <p:attrName>style.visibility</p:attrName>
                                        </p:attrNameLst>
                                      </p:cBhvr>
                                      <p:to>
                                        <p:strVal val="visible"/>
                                      </p:to>
                                    </p:set>
                                    <p:animEffect transition="in" filter="box(in)">
                                      <p:cBhvr>
                                        <p:cTn id="18" dur="500"/>
                                        <p:tgtEl>
                                          <p:spTgt spid="1846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18457"/>
                                        </p:tgtEl>
                                        <p:attrNameLst>
                                          <p:attrName>style.visibility</p:attrName>
                                        </p:attrNameLst>
                                      </p:cBhvr>
                                      <p:to>
                                        <p:strVal val="visible"/>
                                      </p:to>
                                    </p:set>
                                    <p:animEffect transition="in" filter="checkerboard(across)">
                                      <p:cBhvr>
                                        <p:cTn id="23" dur="500"/>
                                        <p:tgtEl>
                                          <p:spTgt spid="18457"/>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8460"/>
                                        </p:tgtEl>
                                        <p:attrNameLst>
                                          <p:attrName>style.visibility</p:attrName>
                                        </p:attrNameLst>
                                      </p:cBhvr>
                                      <p:to>
                                        <p:strVal val="visible"/>
                                      </p:to>
                                    </p:set>
                                    <p:animEffect transition="in" filter="checkerboard(across)">
                                      <p:cBhvr>
                                        <p:cTn id="26" dur="500"/>
                                        <p:tgtEl>
                                          <p:spTgt spid="1846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nodeType="clickEffect">
                                  <p:stCondLst>
                                    <p:cond delay="0"/>
                                  </p:stCondLst>
                                  <p:childTnLst>
                                    <p:set>
                                      <p:cBhvr>
                                        <p:cTn id="30" dur="1" fill="hold">
                                          <p:stCondLst>
                                            <p:cond delay="0"/>
                                          </p:stCondLst>
                                        </p:cTn>
                                        <p:tgtEl>
                                          <p:spTgt spid="18455"/>
                                        </p:tgtEl>
                                        <p:attrNameLst>
                                          <p:attrName>style.visibility</p:attrName>
                                        </p:attrNameLst>
                                      </p:cBhvr>
                                      <p:to>
                                        <p:strVal val="visible"/>
                                      </p:to>
                                    </p:set>
                                    <p:animEffect transition="in" filter="diamond(in)">
                                      <p:cBhvr>
                                        <p:cTn id="31" dur="2000"/>
                                        <p:tgtEl>
                                          <p:spTgt spid="18455"/>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18445"/>
                                        </p:tgtEl>
                                        <p:attrNameLst>
                                          <p:attrName>style.visibility</p:attrName>
                                        </p:attrNameLst>
                                      </p:cBhvr>
                                      <p:to>
                                        <p:strVal val="visible"/>
                                      </p:to>
                                    </p:set>
                                    <p:animEffect transition="in" filter="diamond(in)">
                                      <p:cBhvr>
                                        <p:cTn id="34" dur="2000"/>
                                        <p:tgtEl>
                                          <p:spTgt spid="18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4" grpId="0"/>
      <p:bldP spid="18445" grpId="0"/>
      <p:bldP spid="18460" grpId="0"/>
      <p:bldP spid="184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Text Box 7"/>
          <p:cNvSpPr txBox="1">
            <a:spLocks noChangeArrowheads="1"/>
          </p:cNvSpPr>
          <p:nvPr/>
        </p:nvSpPr>
        <p:spPr bwMode="auto">
          <a:xfrm>
            <a:off x="1066800" y="3124200"/>
            <a:ext cx="1981200" cy="457200"/>
          </a:xfrm>
          <a:prstGeom prst="rect">
            <a:avLst/>
          </a:prstGeom>
          <a:noFill/>
          <a:ln w="9525">
            <a:noFill/>
            <a:miter lim="800000"/>
            <a:headEnd/>
            <a:tailEnd/>
          </a:ln>
        </p:spPr>
        <p:txBody>
          <a:bodyPr>
            <a:spAutoFit/>
          </a:bodyPr>
          <a:lstStyle/>
          <a:p>
            <a:pPr>
              <a:spcBef>
                <a:spcPct val="50000"/>
              </a:spcBef>
            </a:pPr>
            <a:r>
              <a:rPr lang="en-US" sz="2400">
                <a:solidFill>
                  <a:srgbClr val="FF3300"/>
                </a:solidFill>
              </a:rPr>
              <a:t>Hoa hồng</a:t>
            </a:r>
          </a:p>
        </p:txBody>
      </p:sp>
      <p:sp>
        <p:nvSpPr>
          <p:cNvPr id="24584" name="Text Box 8"/>
          <p:cNvSpPr txBox="1">
            <a:spLocks noChangeArrowheads="1"/>
          </p:cNvSpPr>
          <p:nvPr/>
        </p:nvSpPr>
        <p:spPr bwMode="auto">
          <a:xfrm>
            <a:off x="6019800" y="3048000"/>
            <a:ext cx="2514600" cy="457200"/>
          </a:xfrm>
          <a:prstGeom prst="rect">
            <a:avLst/>
          </a:prstGeom>
          <a:noFill/>
          <a:ln w="9525">
            <a:noFill/>
            <a:miter lim="800000"/>
            <a:headEnd/>
            <a:tailEnd/>
          </a:ln>
        </p:spPr>
        <p:txBody>
          <a:bodyPr>
            <a:spAutoFit/>
          </a:bodyPr>
          <a:lstStyle/>
          <a:p>
            <a:pPr>
              <a:spcBef>
                <a:spcPct val="50000"/>
              </a:spcBef>
            </a:pPr>
            <a:r>
              <a:rPr lang="en-US" sz="2400">
                <a:solidFill>
                  <a:srgbClr val="FF3300"/>
                </a:solidFill>
              </a:rPr>
              <a:t>Cây hoa đào</a:t>
            </a:r>
          </a:p>
        </p:txBody>
      </p:sp>
      <p:sp>
        <p:nvSpPr>
          <p:cNvPr id="24585" name="Text Box 9"/>
          <p:cNvSpPr txBox="1">
            <a:spLocks noChangeArrowheads="1"/>
          </p:cNvSpPr>
          <p:nvPr/>
        </p:nvSpPr>
        <p:spPr bwMode="auto">
          <a:xfrm>
            <a:off x="1066800" y="6400800"/>
            <a:ext cx="2362200" cy="457200"/>
          </a:xfrm>
          <a:prstGeom prst="rect">
            <a:avLst/>
          </a:prstGeom>
          <a:noFill/>
          <a:ln w="9525">
            <a:noFill/>
            <a:miter lim="800000"/>
            <a:headEnd/>
            <a:tailEnd/>
          </a:ln>
        </p:spPr>
        <p:txBody>
          <a:bodyPr>
            <a:spAutoFit/>
          </a:bodyPr>
          <a:lstStyle/>
          <a:p>
            <a:pPr>
              <a:spcBef>
                <a:spcPct val="50000"/>
              </a:spcBef>
            </a:pPr>
            <a:r>
              <a:rPr lang="en-US" sz="2400">
                <a:solidFill>
                  <a:srgbClr val="FF3300"/>
                </a:solidFill>
              </a:rPr>
              <a:t>Cây hoa quỳnh</a:t>
            </a:r>
          </a:p>
        </p:txBody>
      </p:sp>
      <p:sp>
        <p:nvSpPr>
          <p:cNvPr id="7173" name="Text Box 10"/>
          <p:cNvSpPr txBox="1">
            <a:spLocks noChangeArrowheads="1"/>
          </p:cNvSpPr>
          <p:nvPr/>
        </p:nvSpPr>
        <p:spPr bwMode="auto">
          <a:xfrm>
            <a:off x="4114800" y="2971800"/>
            <a:ext cx="1295400" cy="1320800"/>
          </a:xfrm>
          <a:prstGeom prst="rect">
            <a:avLst/>
          </a:prstGeom>
          <a:noFill/>
          <a:ln w="9525">
            <a:solidFill>
              <a:srgbClr val="FF3300"/>
            </a:solidFill>
            <a:miter lim="800000"/>
            <a:headEnd/>
            <a:tailEnd/>
          </a:ln>
        </p:spPr>
        <p:txBody>
          <a:bodyPr>
            <a:spAutoFit/>
          </a:bodyPr>
          <a:lstStyle/>
          <a:p>
            <a:pPr>
              <a:spcBef>
                <a:spcPct val="50000"/>
              </a:spcBef>
            </a:pPr>
            <a:r>
              <a:rPr lang="en-US" sz="4000">
                <a:solidFill>
                  <a:srgbClr val="0000FF"/>
                </a:solidFill>
              </a:rPr>
              <a:t>Cây hoa </a:t>
            </a:r>
          </a:p>
        </p:txBody>
      </p:sp>
      <p:pic>
        <p:nvPicPr>
          <p:cNvPr id="24588" name="Picture 12" descr="ImageView"/>
          <p:cNvPicPr>
            <a:picLocks noChangeAspect="1" noChangeArrowheads="1"/>
          </p:cNvPicPr>
          <p:nvPr/>
        </p:nvPicPr>
        <p:blipFill>
          <a:blip r:embed="rId2"/>
          <a:srcRect/>
          <a:stretch>
            <a:fillRect/>
          </a:stretch>
        </p:blipFill>
        <p:spPr bwMode="auto">
          <a:xfrm>
            <a:off x="5410200" y="3429000"/>
            <a:ext cx="3581400" cy="3048000"/>
          </a:xfrm>
          <a:prstGeom prst="rect">
            <a:avLst/>
          </a:prstGeom>
          <a:noFill/>
          <a:ln w="9525">
            <a:noFill/>
            <a:miter lim="800000"/>
            <a:headEnd/>
            <a:tailEnd/>
          </a:ln>
        </p:spPr>
      </p:pic>
      <p:pic>
        <p:nvPicPr>
          <p:cNvPr id="24590" name="Picture 14" descr="Cay-dao-dep"/>
          <p:cNvPicPr>
            <a:picLocks noChangeAspect="1" noChangeArrowheads="1"/>
          </p:cNvPicPr>
          <p:nvPr/>
        </p:nvPicPr>
        <p:blipFill>
          <a:blip r:embed="rId3"/>
          <a:srcRect/>
          <a:stretch>
            <a:fillRect/>
          </a:stretch>
        </p:blipFill>
        <p:spPr bwMode="auto">
          <a:xfrm>
            <a:off x="5334000" y="65088"/>
            <a:ext cx="3657600" cy="3059112"/>
          </a:xfrm>
          <a:prstGeom prst="rect">
            <a:avLst/>
          </a:prstGeom>
          <a:noFill/>
          <a:ln w="9525">
            <a:noFill/>
            <a:miter lim="800000"/>
            <a:headEnd/>
            <a:tailEnd/>
          </a:ln>
        </p:spPr>
      </p:pic>
      <p:pic>
        <p:nvPicPr>
          <p:cNvPr id="24595" name="Picture 19" descr="48fdaa18_img_1680_resize"/>
          <p:cNvPicPr>
            <a:picLocks noChangeAspect="1" noChangeArrowheads="1"/>
          </p:cNvPicPr>
          <p:nvPr/>
        </p:nvPicPr>
        <p:blipFill>
          <a:blip r:embed="rId4"/>
          <a:srcRect/>
          <a:stretch>
            <a:fillRect/>
          </a:stretch>
        </p:blipFill>
        <p:spPr bwMode="auto">
          <a:xfrm>
            <a:off x="152400" y="3581400"/>
            <a:ext cx="3962400" cy="2819400"/>
          </a:xfrm>
          <a:prstGeom prst="rect">
            <a:avLst/>
          </a:prstGeom>
          <a:noFill/>
          <a:ln w="9525">
            <a:noFill/>
            <a:miter lim="800000"/>
            <a:headEnd/>
            <a:tailEnd/>
          </a:ln>
        </p:spPr>
      </p:pic>
      <p:sp>
        <p:nvSpPr>
          <p:cNvPr id="24596" name="Text Box 20"/>
          <p:cNvSpPr txBox="1">
            <a:spLocks noChangeArrowheads="1"/>
          </p:cNvSpPr>
          <p:nvPr/>
        </p:nvSpPr>
        <p:spPr bwMode="auto">
          <a:xfrm>
            <a:off x="6324600" y="6400800"/>
            <a:ext cx="2362200" cy="457200"/>
          </a:xfrm>
          <a:prstGeom prst="rect">
            <a:avLst/>
          </a:prstGeom>
          <a:noFill/>
          <a:ln w="9525">
            <a:noFill/>
            <a:miter lim="800000"/>
            <a:headEnd/>
            <a:tailEnd/>
          </a:ln>
        </p:spPr>
        <p:txBody>
          <a:bodyPr>
            <a:spAutoFit/>
          </a:bodyPr>
          <a:lstStyle/>
          <a:p>
            <a:pPr>
              <a:spcBef>
                <a:spcPct val="50000"/>
              </a:spcBef>
            </a:pPr>
            <a:r>
              <a:rPr lang="en-US" sz="2400">
                <a:solidFill>
                  <a:srgbClr val="FF3300"/>
                </a:solidFill>
              </a:rPr>
              <a:t>Cây mai vàng</a:t>
            </a:r>
          </a:p>
        </p:txBody>
      </p:sp>
      <p:pic>
        <p:nvPicPr>
          <p:cNvPr id="24598" name="Picture 22" descr="file"/>
          <p:cNvPicPr>
            <a:picLocks noChangeAspect="1" noChangeArrowheads="1"/>
          </p:cNvPicPr>
          <p:nvPr/>
        </p:nvPicPr>
        <p:blipFill>
          <a:blip r:embed="rId5"/>
          <a:srcRect/>
          <a:stretch>
            <a:fillRect/>
          </a:stretch>
        </p:blipFill>
        <p:spPr bwMode="auto">
          <a:xfrm>
            <a:off x="152400" y="0"/>
            <a:ext cx="3962400"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98"/>
                                        </p:tgtEl>
                                        <p:attrNameLst>
                                          <p:attrName>style.visibility</p:attrName>
                                        </p:attrNameLst>
                                      </p:cBhvr>
                                      <p:to>
                                        <p:strVal val="visible"/>
                                      </p:to>
                                    </p:set>
                                    <p:animEffect transition="in" filter="blinds(horizontal)">
                                      <p:cBhvr>
                                        <p:cTn id="7" dur="500"/>
                                        <p:tgtEl>
                                          <p:spTgt spid="2459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583"/>
                                        </p:tgtEl>
                                        <p:attrNameLst>
                                          <p:attrName>style.visibility</p:attrName>
                                        </p:attrNameLst>
                                      </p:cBhvr>
                                      <p:to>
                                        <p:strVal val="visible"/>
                                      </p:to>
                                    </p:set>
                                    <p:animEffect transition="in" filter="blinds(horizontal)">
                                      <p:cBhvr>
                                        <p:cTn id="10" dur="500"/>
                                        <p:tgtEl>
                                          <p:spTgt spid="2458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24595"/>
                                        </p:tgtEl>
                                        <p:attrNameLst>
                                          <p:attrName>style.visibility</p:attrName>
                                        </p:attrNameLst>
                                      </p:cBhvr>
                                      <p:to>
                                        <p:strVal val="visible"/>
                                      </p:to>
                                    </p:set>
                                    <p:animEffect transition="in" filter="box(in)">
                                      <p:cBhvr>
                                        <p:cTn id="15" dur="500"/>
                                        <p:tgtEl>
                                          <p:spTgt spid="2459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4585"/>
                                        </p:tgtEl>
                                        <p:attrNameLst>
                                          <p:attrName>style.visibility</p:attrName>
                                        </p:attrNameLst>
                                      </p:cBhvr>
                                      <p:to>
                                        <p:strVal val="visible"/>
                                      </p:to>
                                    </p:set>
                                    <p:animEffect transition="in" filter="box(in)">
                                      <p:cBhvr>
                                        <p:cTn id="18" dur="500"/>
                                        <p:tgtEl>
                                          <p:spTgt spid="2458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24590"/>
                                        </p:tgtEl>
                                        <p:attrNameLst>
                                          <p:attrName>style.visibility</p:attrName>
                                        </p:attrNameLst>
                                      </p:cBhvr>
                                      <p:to>
                                        <p:strVal val="visible"/>
                                      </p:to>
                                    </p:set>
                                    <p:animEffect transition="in" filter="checkerboard(across)">
                                      <p:cBhvr>
                                        <p:cTn id="23" dur="500"/>
                                        <p:tgtEl>
                                          <p:spTgt spid="24590"/>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24584"/>
                                        </p:tgtEl>
                                        <p:attrNameLst>
                                          <p:attrName>style.visibility</p:attrName>
                                        </p:attrNameLst>
                                      </p:cBhvr>
                                      <p:to>
                                        <p:strVal val="visible"/>
                                      </p:to>
                                    </p:set>
                                    <p:animEffect transition="in" filter="checkerboard(across)">
                                      <p:cBhvr>
                                        <p:cTn id="26" dur="500"/>
                                        <p:tgtEl>
                                          <p:spTgt spid="2458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nodeType="clickEffect">
                                  <p:stCondLst>
                                    <p:cond delay="0"/>
                                  </p:stCondLst>
                                  <p:childTnLst>
                                    <p:set>
                                      <p:cBhvr>
                                        <p:cTn id="30" dur="1" fill="hold">
                                          <p:stCondLst>
                                            <p:cond delay="0"/>
                                          </p:stCondLst>
                                        </p:cTn>
                                        <p:tgtEl>
                                          <p:spTgt spid="24588"/>
                                        </p:tgtEl>
                                        <p:attrNameLst>
                                          <p:attrName>style.visibility</p:attrName>
                                        </p:attrNameLst>
                                      </p:cBhvr>
                                      <p:to>
                                        <p:strVal val="visible"/>
                                      </p:to>
                                    </p:set>
                                    <p:animEffect transition="in" filter="diamond(in)">
                                      <p:cBhvr>
                                        <p:cTn id="31" dur="2000"/>
                                        <p:tgtEl>
                                          <p:spTgt spid="24588"/>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24596"/>
                                        </p:tgtEl>
                                        <p:attrNameLst>
                                          <p:attrName>style.visibility</p:attrName>
                                        </p:attrNameLst>
                                      </p:cBhvr>
                                      <p:to>
                                        <p:strVal val="visible"/>
                                      </p:to>
                                    </p:set>
                                    <p:animEffect transition="in" filter="diamond(in)">
                                      <p:cBhvr>
                                        <p:cTn id="34" dur="2000"/>
                                        <p:tgtEl>
                                          <p:spTgt spid="24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24584" grpId="0"/>
      <p:bldP spid="24585" grpId="0"/>
      <p:bldP spid="245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1981200" y="2133600"/>
            <a:ext cx="5410200" cy="1190625"/>
          </a:xfrm>
          <a:prstGeom prst="rect">
            <a:avLst/>
          </a:prstGeom>
          <a:solidFill>
            <a:schemeClr val="folHlink"/>
          </a:solidFill>
          <a:ln w="9525">
            <a:noFill/>
            <a:miter lim="800000"/>
            <a:headEnd/>
            <a:tailEnd/>
          </a:ln>
        </p:spPr>
        <p:txBody>
          <a:bodyPr>
            <a:spAutoFit/>
          </a:bodyPr>
          <a:lstStyle/>
          <a:p>
            <a:pPr algn="ctr">
              <a:spcBef>
                <a:spcPct val="50000"/>
              </a:spcBef>
            </a:pPr>
            <a:r>
              <a:rPr lang="en-US" sz="3600" b="1">
                <a:solidFill>
                  <a:srgbClr val="0000FF"/>
                </a:solidFill>
              </a:rPr>
              <a:t>LẬP DÀN Ý BÀI VĂN MIÊU TẢ CÂY CỐI</a:t>
            </a:r>
          </a:p>
        </p:txBody>
      </p:sp>
      <p:sp>
        <p:nvSpPr>
          <p:cNvPr id="8195" name="Text Box 7"/>
          <p:cNvSpPr txBox="1">
            <a:spLocks noChangeArrowheads="1"/>
          </p:cNvSpPr>
          <p:nvPr/>
        </p:nvSpPr>
        <p:spPr bwMode="auto">
          <a:xfrm>
            <a:off x="685800" y="61913"/>
            <a:ext cx="7924800" cy="1828800"/>
          </a:xfrm>
          <a:prstGeom prst="rect">
            <a:avLst/>
          </a:prstGeom>
          <a:noFill/>
          <a:ln w="9525">
            <a:noFill/>
            <a:miter lim="800000"/>
            <a:headEnd/>
            <a:tailEnd/>
          </a:ln>
        </p:spPr>
        <p:txBody>
          <a:bodyPr>
            <a:spAutoFit/>
          </a:bodyPr>
          <a:lstStyle/>
          <a:p>
            <a:pPr algn="ctr">
              <a:spcBef>
                <a:spcPct val="50000"/>
              </a:spcBef>
            </a:pPr>
            <a:endParaRPr lang="en-US" sz="2400" b="1">
              <a:solidFill>
                <a:srgbClr val="0000FF"/>
              </a:solidFill>
            </a:endParaRPr>
          </a:p>
          <a:p>
            <a:pPr algn="ctr">
              <a:spcBef>
                <a:spcPct val="50000"/>
              </a:spcBef>
            </a:pPr>
            <a:r>
              <a:rPr lang="en-US" sz="2400" b="1" u="sng">
                <a:solidFill>
                  <a:srgbClr val="0000FF"/>
                </a:solidFill>
              </a:rPr>
              <a:t>Tập làm văn</a:t>
            </a:r>
          </a:p>
          <a:p>
            <a:pPr algn="ctr">
              <a:spcBef>
                <a:spcPct val="50000"/>
              </a:spcBef>
            </a:pPr>
            <a:r>
              <a:rPr lang="en-US" sz="3600" b="1">
                <a:solidFill>
                  <a:srgbClr val="FF3300"/>
                </a:solidFill>
              </a:rPr>
              <a:t>Luyện tập miêu tả cây cối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wedge">
                                      <p:cBhvr>
                                        <p:cTn id="7" dur="20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228600" y="1295400"/>
            <a:ext cx="8229600" cy="854075"/>
          </a:xfrm>
          <a:prstGeom prst="rect">
            <a:avLst/>
          </a:prstGeom>
          <a:noFill/>
          <a:ln w="9525">
            <a:noFill/>
            <a:miter lim="800000"/>
            <a:headEnd/>
            <a:tailEnd/>
          </a:ln>
        </p:spPr>
        <p:txBody>
          <a:bodyPr>
            <a:spAutoFit/>
          </a:bodyPr>
          <a:lstStyle/>
          <a:p>
            <a:pPr algn="ctr">
              <a:spcBef>
                <a:spcPct val="50000"/>
              </a:spcBef>
            </a:pPr>
            <a:r>
              <a:rPr lang="en-US" sz="2000" b="1">
                <a:solidFill>
                  <a:srgbClr val="0000FF"/>
                </a:solidFill>
              </a:rPr>
              <a:t>DÀN Ý CHUNG BÀI VĂN MIÊU TẢ CÂY CỐI</a:t>
            </a:r>
          </a:p>
          <a:p>
            <a:pPr algn="ctr">
              <a:spcBef>
                <a:spcPct val="50000"/>
              </a:spcBef>
            </a:pPr>
            <a:r>
              <a:rPr lang="en-US" sz="2000" b="1">
                <a:solidFill>
                  <a:srgbClr val="0000FF"/>
                </a:solidFill>
              </a:rPr>
              <a:t>Gợi ý:</a:t>
            </a:r>
          </a:p>
        </p:txBody>
      </p:sp>
      <p:sp>
        <p:nvSpPr>
          <p:cNvPr id="20485" name="Text Box 5"/>
          <p:cNvSpPr txBox="1">
            <a:spLocks noChangeArrowheads="1"/>
          </p:cNvSpPr>
          <p:nvPr/>
        </p:nvSpPr>
        <p:spPr bwMode="auto">
          <a:xfrm>
            <a:off x="533400" y="2025650"/>
            <a:ext cx="8153400" cy="4832350"/>
          </a:xfrm>
          <a:prstGeom prst="rect">
            <a:avLst/>
          </a:prstGeom>
          <a:noFill/>
          <a:ln w="9525">
            <a:noFill/>
            <a:miter lim="800000"/>
            <a:headEnd/>
            <a:tailEnd/>
          </a:ln>
        </p:spPr>
        <p:txBody>
          <a:bodyPr>
            <a:spAutoFit/>
          </a:bodyPr>
          <a:lstStyle/>
          <a:p>
            <a:pPr>
              <a:spcBef>
                <a:spcPct val="50000"/>
              </a:spcBef>
            </a:pPr>
            <a:r>
              <a:rPr lang="en-US" sz="2200" b="1">
                <a:solidFill>
                  <a:srgbClr val="0000FF"/>
                </a:solidFill>
              </a:rPr>
              <a:t>1/ Mở bài : Em tả cây gì ? Trồng ở đâu?</a:t>
            </a:r>
          </a:p>
          <a:p>
            <a:pPr>
              <a:spcBef>
                <a:spcPct val="50000"/>
              </a:spcBef>
            </a:pPr>
            <a:r>
              <a:rPr lang="en-US" sz="2200" b="1">
                <a:solidFill>
                  <a:srgbClr val="0000FF"/>
                </a:solidFill>
              </a:rPr>
              <a:t>2/ Thân bài : </a:t>
            </a:r>
            <a:r>
              <a:rPr lang="en-US" sz="2400" b="1">
                <a:solidFill>
                  <a:srgbClr val="0000FF"/>
                </a:solidFill>
              </a:rPr>
              <a:t> </a:t>
            </a:r>
            <a:endParaRPr lang="en-US" sz="2200" b="1">
              <a:solidFill>
                <a:srgbClr val="0000FF"/>
              </a:solidFill>
            </a:endParaRPr>
          </a:p>
          <a:p>
            <a:pPr>
              <a:spcBef>
                <a:spcPct val="50000"/>
              </a:spcBef>
            </a:pPr>
            <a:r>
              <a:rPr lang="en-US" sz="2200" b="1">
                <a:solidFill>
                  <a:srgbClr val="0000FF"/>
                </a:solidFill>
              </a:rPr>
              <a:t>    a/ Tả bao quát : </a:t>
            </a:r>
          </a:p>
          <a:p>
            <a:pPr>
              <a:spcBef>
                <a:spcPct val="50000"/>
              </a:spcBef>
            </a:pPr>
            <a:r>
              <a:rPr lang="en-US" sz="2200" b="1">
                <a:solidFill>
                  <a:srgbClr val="0000FF"/>
                </a:solidFill>
              </a:rPr>
              <a:t>       - Nhìn từ xa cây có gì nổi bật? </a:t>
            </a:r>
          </a:p>
          <a:p>
            <a:pPr>
              <a:spcBef>
                <a:spcPct val="50000"/>
              </a:spcBef>
            </a:pPr>
            <a:r>
              <a:rPr lang="en-US" sz="2200" b="1">
                <a:solidFill>
                  <a:srgbClr val="0000FF"/>
                </a:solidFill>
              </a:rPr>
              <a:t>    b/ Tả cụ thể</a:t>
            </a:r>
          </a:p>
          <a:p>
            <a:pPr>
              <a:spcBef>
                <a:spcPct val="50000"/>
              </a:spcBef>
            </a:pPr>
            <a:r>
              <a:rPr lang="en-US" sz="2200" b="1">
                <a:solidFill>
                  <a:srgbClr val="0000FF"/>
                </a:solidFill>
              </a:rPr>
              <a:t>       - Đến gần, những bộ phận nào của cây làm em chú ý</a:t>
            </a:r>
          </a:p>
          <a:p>
            <a:pPr>
              <a:spcBef>
                <a:spcPct val="50000"/>
              </a:spcBef>
            </a:pPr>
            <a:r>
              <a:rPr lang="en-US" sz="2200" b="1">
                <a:solidFill>
                  <a:srgbClr val="0000FF"/>
                </a:solidFill>
              </a:rPr>
              <a:t>( hoặc cây đó ở từng giai đoạn phát triển có những nét gì nổi bật)</a:t>
            </a:r>
          </a:p>
          <a:p>
            <a:pPr>
              <a:spcBef>
                <a:spcPct val="50000"/>
              </a:spcBef>
            </a:pPr>
            <a:r>
              <a:rPr lang="en-US" sz="2200" b="1">
                <a:solidFill>
                  <a:srgbClr val="0000FF"/>
                </a:solidFill>
              </a:rPr>
              <a:t> 3/ Kết bài :</a:t>
            </a:r>
          </a:p>
          <a:p>
            <a:pPr>
              <a:spcBef>
                <a:spcPct val="50000"/>
              </a:spcBef>
            </a:pPr>
            <a:r>
              <a:rPr lang="en-US" sz="2200" b="1">
                <a:solidFill>
                  <a:srgbClr val="0000FF"/>
                </a:solidFill>
              </a:rPr>
              <a:t>     - Em có cảm nghĩ gì về cây ?</a:t>
            </a:r>
          </a:p>
        </p:txBody>
      </p:sp>
      <p:sp>
        <p:nvSpPr>
          <p:cNvPr id="9220" name="Text Box 6"/>
          <p:cNvSpPr txBox="1">
            <a:spLocks noChangeArrowheads="1"/>
          </p:cNvSpPr>
          <p:nvPr/>
        </p:nvSpPr>
        <p:spPr bwMode="auto">
          <a:xfrm>
            <a:off x="685800" y="61913"/>
            <a:ext cx="7924800" cy="1016000"/>
          </a:xfrm>
          <a:prstGeom prst="rect">
            <a:avLst/>
          </a:prstGeom>
          <a:noFill/>
          <a:ln w="9525">
            <a:noFill/>
            <a:miter lim="800000"/>
            <a:headEnd/>
            <a:tailEnd/>
          </a:ln>
        </p:spPr>
        <p:txBody>
          <a:bodyPr>
            <a:spAutoFit/>
          </a:bodyPr>
          <a:lstStyle/>
          <a:p>
            <a:pPr algn="ctr">
              <a:spcBef>
                <a:spcPct val="50000"/>
              </a:spcBef>
            </a:pPr>
            <a:endParaRPr lang="en-US" sz="2400" b="1">
              <a:solidFill>
                <a:srgbClr val="0000FF"/>
              </a:solidFill>
            </a:endParaRPr>
          </a:p>
          <a:p>
            <a:pPr algn="ctr">
              <a:spcBef>
                <a:spcPct val="50000"/>
              </a:spcBef>
            </a:pPr>
            <a:r>
              <a:rPr lang="en-US" sz="2400" b="1" u="sng">
                <a:solidFill>
                  <a:srgbClr val="0000FF"/>
                </a:solidFill>
              </a:rPr>
              <a:t>Tập làm văn</a:t>
            </a:r>
          </a:p>
        </p:txBody>
      </p:sp>
      <p:sp>
        <p:nvSpPr>
          <p:cNvPr id="9221" name="Rectangle 7"/>
          <p:cNvSpPr>
            <a:spLocks noChangeArrowheads="1"/>
          </p:cNvSpPr>
          <p:nvPr/>
        </p:nvSpPr>
        <p:spPr bwMode="auto">
          <a:xfrm>
            <a:off x="2895600" y="914400"/>
            <a:ext cx="3890963" cy="457200"/>
          </a:xfrm>
          <a:prstGeom prst="rect">
            <a:avLst/>
          </a:prstGeom>
          <a:noFill/>
          <a:ln w="9525">
            <a:noFill/>
            <a:miter lim="800000"/>
            <a:headEnd/>
            <a:tailEnd/>
          </a:ln>
        </p:spPr>
        <p:txBody>
          <a:bodyPr wrap="none">
            <a:spAutoFit/>
          </a:bodyPr>
          <a:lstStyle/>
          <a:p>
            <a:pPr>
              <a:spcBef>
                <a:spcPct val="50000"/>
              </a:spcBef>
            </a:pPr>
            <a:r>
              <a:rPr lang="en-US" sz="2400" b="1">
                <a:solidFill>
                  <a:srgbClr val="FF3300"/>
                </a:solidFill>
              </a:rPr>
              <a:t>Luyện tập miêu tả cây cối</a:t>
            </a:r>
          </a:p>
        </p:txBody>
      </p:sp>
      <p:graphicFrame>
        <p:nvGraphicFramePr>
          <p:cNvPr id="20512" name="Group 32"/>
          <p:cNvGraphicFramePr>
            <a:graphicFrameLocks noGrp="1"/>
          </p:cNvGraphicFramePr>
          <p:nvPr/>
        </p:nvGraphicFramePr>
        <p:xfrm>
          <a:off x="7391400" y="990600"/>
          <a:ext cx="1524000" cy="3028950"/>
        </p:xfrm>
        <a:graphic>
          <a:graphicData uri="http://schemas.openxmlformats.org/drawingml/2006/table">
            <a:tbl>
              <a:tblPr/>
              <a:tblGrid>
                <a:gridCol w="1524000"/>
              </a:tblGrid>
              <a:tr h="3028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smtClean="0">
                          <a:ln>
                            <a:noFill/>
                          </a:ln>
                          <a:solidFill>
                            <a:srgbClr val="FF3300"/>
                          </a:solidFill>
                          <a:effectLst/>
                          <a:latin typeface="Arial" pitchFamily="34" charset="0"/>
                        </a:rPr>
                        <a:t>NHIỆM VỤ</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FF"/>
                          </a:solidFill>
                          <a:effectLst/>
                          <a:latin typeface="Arial" pitchFamily="34" charset="0"/>
                        </a:rPr>
                        <a:t>Làm việc cá nhân hoàn chỉnh dàn ý -Thời gian 5 phút</a:t>
                      </a:r>
                    </a:p>
                  </a:txBody>
                  <a:tcPr marT="45709" marB="45709"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folHlink"/>
                    </a:solidFill>
                  </a:tcPr>
                </a:tc>
              </a:tr>
            </a:tbl>
          </a:graphicData>
        </a:graphic>
      </p:graphicFrame>
      <p:pic>
        <p:nvPicPr>
          <p:cNvPr id="9228" name="Picture 33"/>
          <p:cNvPicPr>
            <a:picLocks noChangeAspect="1" noChangeArrowheads="1"/>
          </p:cNvPicPr>
          <p:nvPr/>
        </p:nvPicPr>
        <p:blipFill>
          <a:blip r:embed="rId2"/>
          <a:srcRect/>
          <a:stretch>
            <a:fillRect/>
          </a:stretch>
        </p:blipFill>
        <p:spPr bwMode="auto">
          <a:xfrm>
            <a:off x="4495800" y="3352800"/>
            <a:ext cx="152400" cy="1524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blinds(horizontal)">
                                      <p:cBhvr>
                                        <p:cTn id="7" dur="500"/>
                                        <p:tgtEl>
                                          <p:spTgt spid="2048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485">
                                            <p:txEl>
                                              <p:pRg st="1" end="1"/>
                                            </p:txEl>
                                          </p:spTgt>
                                        </p:tgtEl>
                                        <p:attrNameLst>
                                          <p:attrName>style.visibility</p:attrName>
                                        </p:attrNameLst>
                                      </p:cBhvr>
                                      <p:to>
                                        <p:strVal val="visible"/>
                                      </p:to>
                                    </p:set>
                                    <p:animEffect transition="in" filter="blinds(horizontal)">
                                      <p:cBhvr>
                                        <p:cTn id="10" dur="500"/>
                                        <p:tgtEl>
                                          <p:spTgt spid="2048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0485">
                                            <p:txEl>
                                              <p:pRg st="2" end="2"/>
                                            </p:txEl>
                                          </p:spTgt>
                                        </p:tgtEl>
                                        <p:attrNameLst>
                                          <p:attrName>style.visibility</p:attrName>
                                        </p:attrNameLst>
                                      </p:cBhvr>
                                      <p:to>
                                        <p:strVal val="visible"/>
                                      </p:to>
                                    </p:set>
                                    <p:animEffect transition="in" filter="blinds(horizontal)">
                                      <p:cBhvr>
                                        <p:cTn id="13" dur="500"/>
                                        <p:tgtEl>
                                          <p:spTgt spid="2048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0485">
                                            <p:txEl>
                                              <p:pRg st="3" end="3"/>
                                            </p:txEl>
                                          </p:spTgt>
                                        </p:tgtEl>
                                        <p:attrNameLst>
                                          <p:attrName>style.visibility</p:attrName>
                                        </p:attrNameLst>
                                      </p:cBhvr>
                                      <p:to>
                                        <p:strVal val="visible"/>
                                      </p:to>
                                    </p:set>
                                    <p:animEffect transition="in" filter="blinds(horizontal)">
                                      <p:cBhvr>
                                        <p:cTn id="16" dur="500"/>
                                        <p:tgtEl>
                                          <p:spTgt spid="20485">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0485">
                                            <p:txEl>
                                              <p:pRg st="4" end="4"/>
                                            </p:txEl>
                                          </p:spTgt>
                                        </p:tgtEl>
                                        <p:attrNameLst>
                                          <p:attrName>style.visibility</p:attrName>
                                        </p:attrNameLst>
                                      </p:cBhvr>
                                      <p:to>
                                        <p:strVal val="visible"/>
                                      </p:to>
                                    </p:set>
                                    <p:animEffect transition="in" filter="blinds(horizontal)">
                                      <p:cBhvr>
                                        <p:cTn id="19" dur="500"/>
                                        <p:tgtEl>
                                          <p:spTgt spid="20485">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0485">
                                            <p:txEl>
                                              <p:pRg st="5" end="5"/>
                                            </p:txEl>
                                          </p:spTgt>
                                        </p:tgtEl>
                                        <p:attrNameLst>
                                          <p:attrName>style.visibility</p:attrName>
                                        </p:attrNameLst>
                                      </p:cBhvr>
                                      <p:to>
                                        <p:strVal val="visible"/>
                                      </p:to>
                                    </p:set>
                                    <p:animEffect transition="in" filter="blinds(horizontal)">
                                      <p:cBhvr>
                                        <p:cTn id="22" dur="500"/>
                                        <p:tgtEl>
                                          <p:spTgt spid="20485">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0485">
                                            <p:txEl>
                                              <p:pRg st="6" end="6"/>
                                            </p:txEl>
                                          </p:spTgt>
                                        </p:tgtEl>
                                        <p:attrNameLst>
                                          <p:attrName>style.visibility</p:attrName>
                                        </p:attrNameLst>
                                      </p:cBhvr>
                                      <p:to>
                                        <p:strVal val="visible"/>
                                      </p:to>
                                    </p:set>
                                    <p:animEffect transition="in" filter="blinds(horizontal)">
                                      <p:cBhvr>
                                        <p:cTn id="25" dur="500"/>
                                        <p:tgtEl>
                                          <p:spTgt spid="20485">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0485">
                                            <p:txEl>
                                              <p:pRg st="7" end="7"/>
                                            </p:txEl>
                                          </p:spTgt>
                                        </p:tgtEl>
                                        <p:attrNameLst>
                                          <p:attrName>style.visibility</p:attrName>
                                        </p:attrNameLst>
                                      </p:cBhvr>
                                      <p:to>
                                        <p:strVal val="visible"/>
                                      </p:to>
                                    </p:set>
                                    <p:animEffect transition="in" filter="blinds(horizontal)">
                                      <p:cBhvr>
                                        <p:cTn id="28" dur="500"/>
                                        <p:tgtEl>
                                          <p:spTgt spid="20485">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0485">
                                            <p:txEl>
                                              <p:pRg st="8" end="8"/>
                                            </p:txEl>
                                          </p:spTgt>
                                        </p:tgtEl>
                                        <p:attrNameLst>
                                          <p:attrName>style.visibility</p:attrName>
                                        </p:attrNameLst>
                                      </p:cBhvr>
                                      <p:to>
                                        <p:strVal val="visible"/>
                                      </p:to>
                                    </p:set>
                                    <p:animEffect transition="in" filter="blinds(horizontal)">
                                      <p:cBhvr>
                                        <p:cTn id="31" dur="500"/>
                                        <p:tgtEl>
                                          <p:spTgt spid="20485">
                                            <p:txEl>
                                              <p:pRg st="8" end="8"/>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20512"/>
                                        </p:tgtEl>
                                        <p:attrNameLst>
                                          <p:attrName>style.visibility</p:attrName>
                                        </p:attrNameLst>
                                      </p:cBhvr>
                                      <p:to>
                                        <p:strVal val="visible"/>
                                      </p:to>
                                    </p:set>
                                    <p:animEffect transition="in" filter="box(in)">
                                      <p:cBhvr>
                                        <p:cTn id="36" dur="500"/>
                                        <p:tgtEl>
                                          <p:spTgt spid="20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457200" y="2332038"/>
            <a:ext cx="8229600" cy="4525962"/>
          </a:xfrm>
        </p:spPr>
        <p:txBody>
          <a:bodyPr/>
          <a:lstStyle/>
          <a:p>
            <a:pPr eaLnBrk="1" hangingPunct="1"/>
            <a:r>
              <a:rPr lang="en-US" smtClean="0">
                <a:solidFill>
                  <a:srgbClr val="FF3300"/>
                </a:solidFill>
              </a:rPr>
              <a:t>Dựa vào dàn ý sơ lược:</a:t>
            </a:r>
          </a:p>
          <a:p>
            <a:pPr eaLnBrk="1" hangingPunct="1">
              <a:buFontTx/>
              <a:buChar char="-"/>
            </a:pPr>
            <a:r>
              <a:rPr lang="en-US" smtClean="0">
                <a:solidFill>
                  <a:srgbClr val="0000FF"/>
                </a:solidFill>
              </a:rPr>
              <a:t>Viết đoạn văn mở bài (3 phút)</a:t>
            </a:r>
          </a:p>
        </p:txBody>
      </p:sp>
      <p:sp>
        <p:nvSpPr>
          <p:cNvPr id="10243" name="Text Box 4"/>
          <p:cNvSpPr txBox="1">
            <a:spLocks noChangeArrowheads="1"/>
          </p:cNvSpPr>
          <p:nvPr/>
        </p:nvSpPr>
        <p:spPr bwMode="auto">
          <a:xfrm>
            <a:off x="685800" y="61913"/>
            <a:ext cx="7924800" cy="1801812"/>
          </a:xfrm>
          <a:prstGeom prst="rect">
            <a:avLst/>
          </a:prstGeom>
          <a:noFill/>
          <a:ln w="9525">
            <a:noFill/>
            <a:miter lim="800000"/>
            <a:headEnd/>
            <a:tailEnd/>
          </a:ln>
        </p:spPr>
        <p:txBody>
          <a:bodyPr>
            <a:spAutoFit/>
          </a:bodyPr>
          <a:lstStyle/>
          <a:p>
            <a:pPr algn="ctr">
              <a:spcBef>
                <a:spcPct val="50000"/>
              </a:spcBef>
            </a:pPr>
            <a:endParaRPr lang="en-US" sz="2800" b="1">
              <a:solidFill>
                <a:srgbClr val="0000FF"/>
              </a:solidFill>
            </a:endParaRPr>
          </a:p>
          <a:p>
            <a:pPr algn="ctr">
              <a:spcBef>
                <a:spcPct val="50000"/>
              </a:spcBef>
            </a:pPr>
            <a:r>
              <a:rPr lang="en-US" sz="2800" b="1" u="sng">
                <a:solidFill>
                  <a:srgbClr val="0000FF"/>
                </a:solidFill>
              </a:rPr>
              <a:t>Tập làm văn</a:t>
            </a:r>
          </a:p>
          <a:p>
            <a:pPr algn="ctr">
              <a:spcBef>
                <a:spcPct val="50000"/>
              </a:spcBef>
            </a:pPr>
            <a:endParaRPr lang="en-US" sz="2800" b="1" u="sng">
              <a:solidFill>
                <a:srgbClr val="0000FF"/>
              </a:solidFill>
            </a:endParaRPr>
          </a:p>
        </p:txBody>
      </p:sp>
      <p:sp>
        <p:nvSpPr>
          <p:cNvPr id="10244" name="Rectangle 5"/>
          <p:cNvSpPr>
            <a:spLocks noChangeArrowheads="1"/>
          </p:cNvSpPr>
          <p:nvPr/>
        </p:nvSpPr>
        <p:spPr bwMode="auto">
          <a:xfrm>
            <a:off x="2133600" y="1219200"/>
            <a:ext cx="5119688" cy="579438"/>
          </a:xfrm>
          <a:prstGeom prst="rect">
            <a:avLst/>
          </a:prstGeom>
          <a:noFill/>
          <a:ln w="9525">
            <a:noFill/>
            <a:miter lim="800000"/>
            <a:headEnd/>
            <a:tailEnd/>
          </a:ln>
        </p:spPr>
        <p:txBody>
          <a:bodyPr wrap="none">
            <a:spAutoFit/>
          </a:bodyPr>
          <a:lstStyle/>
          <a:p>
            <a:pPr>
              <a:spcBef>
                <a:spcPct val="50000"/>
              </a:spcBef>
            </a:pPr>
            <a:r>
              <a:rPr lang="en-US" sz="3200" b="1">
                <a:solidFill>
                  <a:srgbClr val="FF3300"/>
                </a:solidFill>
              </a:rPr>
              <a:t>Luyện tập miêu tả cây cối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blinds(horizontal)">
                                      <p:cBhvr>
                                        <p:cTn id="12" dur="500"/>
                                        <p:tgtEl>
                                          <p:spTgt spid="40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TotalTime>
  <Words>617</Words>
  <Application>Microsoft Office PowerPoint</Application>
  <PresentationFormat>On-screen Show (4:3)</PresentationFormat>
  <Paragraphs>105</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Wingdings</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164A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xp sp2 Full</dc:creator>
  <cp:lastModifiedBy>CSTeam</cp:lastModifiedBy>
  <cp:revision>43</cp:revision>
  <dcterms:created xsi:type="dcterms:W3CDTF">2009-03-04T11:51:41Z</dcterms:created>
  <dcterms:modified xsi:type="dcterms:W3CDTF">2016-06-30T01:57:16Z</dcterms:modified>
</cp:coreProperties>
</file>